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2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3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4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5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6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7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0" r:id="rId2"/>
    <p:sldMasterId id="2147483694" r:id="rId3"/>
    <p:sldMasterId id="2147483701" r:id="rId4"/>
    <p:sldMasterId id="2147483709" r:id="rId5"/>
    <p:sldMasterId id="2147483716" r:id="rId6"/>
    <p:sldMasterId id="2147483723" r:id="rId7"/>
  </p:sldMasterIdLst>
  <p:notesMasterIdLst>
    <p:notesMasterId r:id="rId16"/>
  </p:notesMasterIdLst>
  <p:handoutMasterIdLst>
    <p:handoutMasterId r:id="rId17"/>
  </p:handoutMasterIdLst>
  <p:sldIdLst>
    <p:sldId id="345" r:id="rId8"/>
    <p:sldId id="402" r:id="rId9"/>
    <p:sldId id="391" r:id="rId10"/>
    <p:sldId id="401" r:id="rId11"/>
    <p:sldId id="441" r:id="rId12"/>
    <p:sldId id="410" r:id="rId13"/>
    <p:sldId id="442" r:id="rId14"/>
    <p:sldId id="379" r:id="rId15"/>
  </p:sldIdLst>
  <p:sldSz cx="12192000" cy="6858000"/>
  <p:notesSz cx="6797675" cy="9926638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F2ED85-D790-44A3-9F5D-1674DAADB66B}">
          <p14:sldIdLst>
            <p14:sldId id="345"/>
            <p14:sldId id="402"/>
            <p14:sldId id="391"/>
            <p14:sldId id="401"/>
            <p14:sldId id="441"/>
            <p14:sldId id="410"/>
            <p14:sldId id="442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7" userDrawn="1">
          <p15:clr>
            <a:srgbClr val="A4A3A4"/>
          </p15:clr>
        </p15:guide>
        <p15:guide id="2" orient="horz" pos="822" userDrawn="1">
          <p15:clr>
            <a:srgbClr val="A4A3A4"/>
          </p15:clr>
        </p15:guide>
        <p15:guide id="3" orient="horz" pos="3793" userDrawn="1">
          <p15:clr>
            <a:srgbClr val="A4A3A4"/>
          </p15:clr>
        </p15:guide>
        <p15:guide id="4" orient="horz" pos="709" userDrawn="1">
          <p15:clr>
            <a:srgbClr val="A4A3A4"/>
          </p15:clr>
        </p15:guide>
        <p15:guide id="5" orient="horz" pos="1117" userDrawn="1">
          <p15:clr>
            <a:srgbClr val="A4A3A4"/>
          </p15:clr>
        </p15:guide>
        <p15:guide id="6" orient="horz" pos="2954" userDrawn="1">
          <p15:clr>
            <a:srgbClr val="A4A3A4"/>
          </p15:clr>
        </p15:guide>
        <p15:guide id="7" pos="876" userDrawn="1">
          <p15:clr>
            <a:srgbClr val="A4A3A4"/>
          </p15:clr>
        </p15:guide>
        <p15:guide id="8" pos="332" userDrawn="1">
          <p15:clr>
            <a:srgbClr val="A4A3A4"/>
          </p15:clr>
        </p15:guide>
        <p15:guide id="9" pos="1602" userDrawn="1">
          <p15:clr>
            <a:srgbClr val="A4A3A4"/>
          </p15:clr>
        </p15:guide>
        <p15:guide id="10" pos="7408" userDrawn="1">
          <p15:clr>
            <a:srgbClr val="A4A3A4"/>
          </p15:clr>
        </p15:guide>
        <p15:guide id="11" pos="363" userDrawn="1">
          <p15:clr>
            <a:srgbClr val="A4A3A4"/>
          </p15:clr>
        </p15:guide>
        <p15:guide id="12" pos="75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soo, Jan" initials="FJ" lastIdx="7" clrIdx="0">
    <p:extLst>
      <p:ext uri="{19B8F6BF-5375-455C-9EA6-DF929625EA0E}">
        <p15:presenceInfo xmlns:p15="http://schemas.microsoft.com/office/powerpoint/2012/main" userId="S-1-5-21-1166244226-4066952969-2170104856-53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AEAEA"/>
    <a:srgbClr val="F7D0C8"/>
    <a:srgbClr val="F8F8F8"/>
    <a:srgbClr val="DE1000"/>
    <a:srgbClr val="93C9FF"/>
    <a:srgbClr val="FFFF00"/>
    <a:srgbClr val="8FCE4A"/>
    <a:srgbClr val="00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133" autoAdjust="0"/>
  </p:normalViewPr>
  <p:slideViewPr>
    <p:cSldViewPr showGuides="1">
      <p:cViewPr varScale="1">
        <p:scale>
          <a:sx n="66" d="100"/>
          <a:sy n="66" d="100"/>
        </p:scale>
        <p:origin x="660" y="32"/>
      </p:cViewPr>
      <p:guideLst>
        <p:guide orient="horz" pos="187"/>
        <p:guide orient="horz" pos="822"/>
        <p:guide orient="horz" pos="3793"/>
        <p:guide orient="horz" pos="709"/>
        <p:guide orient="horz" pos="1117"/>
        <p:guide orient="horz" pos="2954"/>
        <p:guide pos="876"/>
        <p:guide pos="332"/>
        <p:guide pos="1602"/>
        <p:guide pos="7408"/>
        <p:guide pos="363"/>
        <p:guide pos="756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2286" y="10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/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 anchor="b"/>
          <a:lstStyle>
            <a:lvl1pPr algn="r">
              <a:defRPr sz="1200"/>
            </a:lvl1pPr>
          </a:lstStyle>
          <a:p>
            <a:fld id="{3D363A7F-A89E-4C5C-82FF-347E649143F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6229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/>
          <a:lstStyle>
            <a:lvl1pPr algn="l" eaLnBrk="1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/>
          <a:lstStyle>
            <a:lvl1pPr algn="r" eaLnBrk="1">
              <a:defRPr sz="1200"/>
            </a:lvl1pPr>
          </a:lstStyle>
          <a:p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52" tIns="46526" rIns="93052" bIns="46526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 anchor="b"/>
          <a:lstStyle>
            <a:lvl1pPr algn="l" eaLnBrk="1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3052" tIns="46526" rIns="93052" bIns="46526" rtlCol="0" anchor="b"/>
          <a:lstStyle>
            <a:lvl1pPr algn="r">
              <a:defRPr sz="1200"/>
            </a:lvl1pPr>
          </a:lstStyle>
          <a:p>
            <a:fld id="{114E0BED-7700-4577-AF8E-425ED24CA0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6031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lnSpc>
        <a:spcPct val="110000"/>
      </a:lnSpc>
      <a:spcBef>
        <a:spcPts val="0"/>
      </a:spcBef>
      <a:defRPr lang="de-DE" sz="1200" kern="1200" smtClean="0">
        <a:solidFill>
          <a:schemeClr val="tx1"/>
        </a:solidFill>
        <a:latin typeface="+mn-lt"/>
        <a:ea typeface="+mn-ea"/>
        <a:cs typeface="+mn-cs"/>
      </a:defRPr>
    </a:lvl1pPr>
    <a:lvl2pPr marL="179388" indent="-179388" algn="l" defTabSz="914400" rtl="0" eaLnBrk="1" latinLnBrk="0" hangingPunct="1">
      <a:lnSpc>
        <a:spcPct val="110000"/>
      </a:lnSpc>
      <a:spcBef>
        <a:spcPts val="0"/>
      </a:spcBef>
      <a:buClr>
        <a:schemeClr val="accent1"/>
      </a:buClr>
      <a:buFont typeface="Wingdings" pitchFamily="2" charset="2"/>
      <a:buChar char="§"/>
      <a:defRPr lang="de-DE" sz="1200" kern="1200" smtClean="0">
        <a:solidFill>
          <a:schemeClr val="tx1"/>
        </a:solidFill>
        <a:latin typeface="+mn-lt"/>
        <a:ea typeface="+mn-ea"/>
        <a:cs typeface="+mn-cs"/>
      </a:defRPr>
    </a:lvl2pPr>
    <a:lvl3pPr marL="357188" indent="-177800" algn="l" defTabSz="914400" rtl="0" eaLnBrk="1" latinLnBrk="0" hangingPunct="1">
      <a:lnSpc>
        <a:spcPct val="110000"/>
      </a:lnSpc>
      <a:spcBef>
        <a:spcPts val="0"/>
      </a:spcBef>
      <a:buClr>
        <a:schemeClr val="accent1"/>
      </a:buClr>
      <a:buFont typeface="Wingdings" pitchFamily="2" charset="2"/>
      <a:buChar char="§"/>
      <a:defRPr lang="de-DE" sz="1200" kern="1200" smtClean="0">
        <a:solidFill>
          <a:schemeClr val="tx1"/>
        </a:solidFill>
        <a:latin typeface="+mn-lt"/>
        <a:ea typeface="+mn-ea"/>
        <a:cs typeface="+mn-cs"/>
      </a:defRPr>
    </a:lvl3pPr>
    <a:lvl4pPr marL="536575" indent="-179388" algn="l" defTabSz="914400" rtl="0" eaLnBrk="1" latinLnBrk="0" hangingPunct="1">
      <a:lnSpc>
        <a:spcPct val="110000"/>
      </a:lnSpc>
      <a:spcBef>
        <a:spcPts val="0"/>
      </a:spcBef>
      <a:buClr>
        <a:schemeClr val="accent1"/>
      </a:buClr>
      <a:buFont typeface="Wingdings" pitchFamily="2" charset="2"/>
      <a:buChar char="§"/>
      <a:defRPr lang="de-DE" sz="1200" kern="1200" smtClean="0">
        <a:solidFill>
          <a:schemeClr val="tx1"/>
        </a:solidFill>
        <a:latin typeface="+mn-lt"/>
        <a:ea typeface="+mn-ea"/>
        <a:cs typeface="+mn-cs"/>
      </a:defRPr>
    </a:lvl4pPr>
    <a:lvl5pPr marL="714375" indent="-177800" algn="l" defTabSz="914400" rtl="0" eaLnBrk="1" latinLnBrk="0" hangingPunct="1">
      <a:lnSpc>
        <a:spcPct val="110000"/>
      </a:lnSpc>
      <a:spcBef>
        <a:spcPts val="0"/>
      </a:spcBef>
      <a:buClr>
        <a:schemeClr val="accent1"/>
      </a:buClr>
      <a:buFont typeface="Wingdings" pitchFamily="2" charset="2"/>
      <a:buChar char="§"/>
      <a:defRPr lang="de-DE" sz="1200" kern="1200" dirty="0" smtClean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E0BED-7700-4577-AF8E-425ED24CA0F3}" type="slidenum">
              <a:rPr lang="en-US" smtClean="0">
                <a:solidFill>
                  <a:srgbClr val="828282"/>
                </a:solidFill>
              </a:rPr>
              <a:pPr/>
              <a:t>1</a:t>
            </a:fld>
            <a:endParaRPr lang="en-US" dirty="0">
              <a:solidFill>
                <a:srgbClr val="8282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9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7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776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685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2222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665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2264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14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3.png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3.png"/><Relationship Id="rId2" Type="http://schemas.openxmlformats.org/officeDocument/2006/relationships/tags" Target="../tags/tag50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7.bin"/><Relationship Id="rId4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8.bin"/><Relationship Id="rId4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3.png"/><Relationship Id="rId2" Type="http://schemas.openxmlformats.org/officeDocument/2006/relationships/tags" Target="../tags/tag6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2.bin"/><Relationship Id="rId4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image" Target="../media/image3.png"/><Relationship Id="rId2" Type="http://schemas.openxmlformats.org/officeDocument/2006/relationships/tags" Target="../tags/tag74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7.bin"/><Relationship Id="rId4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6.png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3866623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80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</a:pPr>
            <a:endParaRPr lang="en-US" sz="3600" b="1" i="0" baseline="0" dirty="0" smtClean="0">
              <a:solidFill>
                <a:schemeClr val="tx1"/>
              </a:solidFill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algn="l" defTabSz="914423" rtl="0" eaLnBrk="1" latinLnBrk="0" hangingPunct="1"/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9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3" y="5930776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algn="l" defTabSz="914423" rtl="0" eaLnBrk="1" latinLnBrk="0" hangingPunct="1"/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4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6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6" name="Grafik 15" descr="Logo_Titel.png"/>
          <p:cNvPicPr>
            <a:picLocks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4" y="276137"/>
            <a:ext cx="1124340" cy="735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5575512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9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3" y="5930776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4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6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6" name="Grafik 15" descr="Logo_Titel.png"/>
          <p:cNvPicPr>
            <a:picLocks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4" y="276137"/>
            <a:ext cx="1124340" cy="735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901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39738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57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all" spc="20" normalizeH="0" baseline="0" noProof="0" dirty="0" smtClean="0">
                <a:ln>
                  <a:noFill/>
                </a:ln>
                <a:solidFill>
                  <a:srgbClr val="A6321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AGENDA</a:t>
            </a: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55062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610355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81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3964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1789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05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6" y="1160751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85" indent="-141291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7853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3889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5433307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42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1" y="1749428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2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43949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4422233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63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7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2" y="5930774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2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4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677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67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95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all" spc="20" normalizeH="0" baseline="0" noProof="0" dirty="0" smtClean="0">
                <a:ln>
                  <a:noFill/>
                </a:ln>
                <a:solidFill>
                  <a:srgbClr val="A6321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AGENDA</a:t>
            </a: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11098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520631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655" name="think-cell Slide" r:id="rId5" imgW="658" imgH="657" progId="TCLayout.ActiveDocument.1">
                  <p:embed/>
                </p:oleObj>
              </mc:Choice>
              <mc:Fallback>
                <p:oleObj name="think-cell Slide" r:id="rId5" imgW="658" imgH="6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283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831648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679" name="think-cell Slide" r:id="rId5" imgW="658" imgH="657" progId="TCLayout.ActiveDocument.1">
                  <p:embed/>
                </p:oleObj>
              </mc:Choice>
              <mc:Fallback>
                <p:oleObj name="think-cell Slide" r:id="rId5" imgW="658" imgH="6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5" y="1160749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75" indent="-141288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183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7907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847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/>
            <a:endParaRPr lang="en-US" sz="1700" dirty="0">
              <a:solidFill>
                <a:srgbClr val="A63219"/>
              </a:solidFill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 smtClean="0">
                <a:solidFill>
                  <a:srgbClr val="A63219"/>
                </a:solidFill>
              </a:rPr>
              <a:t>AGENDA</a:t>
            </a:r>
            <a:endParaRPr lang="en-US" sz="1700" dirty="0">
              <a:solidFill>
                <a:srgbClr val="A632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45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5457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mpletely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8459116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70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0" y="1749426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1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14" name="Foliennummernplatzhalter 2"/>
          <p:cNvSpPr txBox="1">
            <a:spLocks/>
          </p:cNvSpPr>
          <p:nvPr userDrawn="1"/>
        </p:nvSpPr>
        <p:spPr>
          <a:xfrm>
            <a:off x="11146693" y="6550026"/>
            <a:ext cx="914400" cy="246063"/>
          </a:xfrm>
          <a:prstGeom prst="rect">
            <a:avLst/>
          </a:prstGeom>
        </p:spPr>
        <p:txBody>
          <a:bodyPr/>
          <a:lstStyle>
            <a:lvl1pPr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Chart </a:t>
            </a:r>
            <a:fld id="{1ABB23C2-B7D7-4DC8-BA15-0B4D9C82493C}" type="slidenum">
              <a:rPr kumimoji="0" lang="en-US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1019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de-DE" sz="10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45282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3331915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72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0" y="1749426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1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14" name="Foliennummernplatzhalter 2"/>
          <p:cNvSpPr txBox="1">
            <a:spLocks/>
          </p:cNvSpPr>
          <p:nvPr userDrawn="1"/>
        </p:nvSpPr>
        <p:spPr>
          <a:xfrm>
            <a:off x="11146693" y="6550026"/>
            <a:ext cx="914400" cy="246063"/>
          </a:xfrm>
          <a:prstGeom prst="rect">
            <a:avLst/>
          </a:prstGeom>
        </p:spPr>
        <p:txBody>
          <a:bodyPr/>
          <a:lstStyle>
            <a:lvl1pPr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91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Chart </a:t>
            </a:r>
            <a:fld id="{1ABB23C2-B7D7-4DC8-BA15-0B4D9C82493C}" type="slidenum">
              <a:rPr kumimoji="0" lang="en-US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1019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5725013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9189564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9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9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3" y="5930776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4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6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6" name="Grafik 15" descr="Logo_Titel.png"/>
          <p:cNvPicPr>
            <a:picLocks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4" y="276137"/>
            <a:ext cx="1124340" cy="735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8441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785834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8021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all" spc="20" normalizeH="0" baseline="0" noProof="0" dirty="0" smtClean="0">
                <a:ln>
                  <a:noFill/>
                </a:ln>
                <a:solidFill>
                  <a:srgbClr val="A6321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AGENDA</a:t>
            </a: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23104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56220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045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013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9617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069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6" y="1160751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85" indent="-141291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167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4619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9255231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9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1" y="1749428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2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736387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8090366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17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9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3" y="5930776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4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6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6" name="Grafik 15" descr="Logo_Titel.png"/>
          <p:cNvPicPr>
            <a:picLocks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4" y="276137"/>
            <a:ext cx="1124340" cy="735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6438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03620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871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</a:pPr>
            <a:endParaRPr lang="en-US" sz="1700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8851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200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all" spc="20" normalizeH="0" baseline="0" noProof="0" dirty="0" smtClean="0">
                <a:ln>
                  <a:noFill/>
                </a:ln>
                <a:solidFill>
                  <a:srgbClr val="A6321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AGENDA</a:t>
            </a: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84837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01813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224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0473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6326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8248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6" y="1160751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85" indent="-141291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837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4973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0098808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927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1" y="1749428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2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029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8645817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40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9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3" y="5930776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665756" y="6350040"/>
            <a:ext cx="10143129" cy="182564"/>
          </a:xfrm>
        </p:spPr>
        <p:txBody>
          <a:bodyPr anchor="ctr" anchorCtr="0"/>
          <a:lstStyle>
            <a:lvl1pPr algn="r">
              <a:lnSpc>
                <a:spcPct val="100000"/>
              </a:lnSpc>
              <a:defRPr sz="10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LOCATION | DATE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5756" y="1858944"/>
            <a:ext cx="8178912" cy="1660391"/>
          </a:xfrm>
          <a:prstGeom prst="rect">
            <a:avLst/>
          </a:prstGeom>
        </p:spPr>
        <p:txBody>
          <a:bodyPr anchor="t" anchorCtr="0"/>
          <a:lstStyle>
            <a:lvl1pPr>
              <a:defRPr sz="3600" b="1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65756" y="3519336"/>
            <a:ext cx="8178912" cy="557739"/>
          </a:xfrm>
        </p:spPr>
        <p:txBody>
          <a:bodyPr lIns="90000"/>
          <a:lstStyle>
            <a:lvl1pPr marL="0" indent="0" algn="l">
              <a:lnSpc>
                <a:spcPct val="90000"/>
              </a:lnSpc>
              <a:buNone/>
              <a:defRPr sz="1700" cap="all" spc="2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6" name="Grafik 15" descr="Logo_Titel.png"/>
          <p:cNvPicPr>
            <a:picLocks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4" y="276137"/>
            <a:ext cx="1124340" cy="735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4729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04262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428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all" spc="20" normalizeH="0" baseline="0" noProof="0" dirty="0" smtClean="0">
                <a:ln>
                  <a:noFill/>
                </a:ln>
                <a:solidFill>
                  <a:srgbClr val="A6321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AGENDA</a:t>
            </a: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64927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23776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452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115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01786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76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6" y="1160751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85" indent="-141291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939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081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95077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895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</a:pPr>
            <a:endParaRPr lang="en-US" sz="1700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6" y="1160751"/>
            <a:ext cx="9457266" cy="47164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SzPct val="11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85" indent="-141291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8091629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50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1" y="1749428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Heading</a:t>
              </a:r>
              <a:endParaRPr kumimoji="0" lang="en-US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2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	*	Footnote</a:t>
              </a:r>
            </a:p>
            <a:p>
              <a:pPr marL="571500" marR="0" lvl="0" indent="-571500" algn="l" defTabSz="812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  <a:tabLst>
                  <a:tab pos="520700" algn="r"/>
                </a:tabLst>
                <a:defRPr/>
              </a:pPr>
              <a:r>
                <a:rPr kumimoji="0" lang="en-US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Source:	Sources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32616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0159628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78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McK Heading" hidden="1"/>
          <p:cNvGrpSpPr>
            <a:grpSpLocks/>
          </p:cNvGrpSpPr>
          <p:nvPr/>
        </p:nvGrpSpPr>
        <p:grpSpPr bwMode="auto">
          <a:xfrm>
            <a:off x="1314941" y="1749428"/>
            <a:ext cx="9554308" cy="461963"/>
            <a:chOff x="621" y="1102"/>
            <a:chExt cx="4514" cy="291"/>
          </a:xfrm>
        </p:grpSpPr>
        <p:sp>
          <p:nvSpPr>
            <p:cNvPr id="7" name="Rectangle 4" hidden="1"/>
            <p:cNvSpPr>
              <a:spLocks noChangeArrowheads="1"/>
            </p:cNvSpPr>
            <p:nvPr/>
          </p:nvSpPr>
          <p:spPr bwMode="auto">
            <a:xfrm>
              <a:off x="621" y="1102"/>
              <a:ext cx="44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400" b="1" dirty="0" smtClean="0">
                  <a:solidFill>
                    <a:srgbClr val="161616"/>
                  </a:solidFill>
                </a:rPr>
                <a:t>Heading</a:t>
              </a:r>
              <a:endParaRPr lang="en-US" altLang="en-US" sz="2400" b="1" i="1" dirty="0" smtClean="0">
                <a:solidFill>
                  <a:srgbClr val="161616"/>
                </a:solidFill>
              </a:endParaRPr>
            </a:p>
          </p:txBody>
        </p:sp>
        <p:sp>
          <p:nvSpPr>
            <p:cNvPr id="9" name="Line 5" hidden="1"/>
            <p:cNvSpPr>
              <a:spLocks noChangeShapeType="1"/>
            </p:cNvSpPr>
            <p:nvPr/>
          </p:nvSpPr>
          <p:spPr bwMode="auto">
            <a:xfrm>
              <a:off x="624" y="1393"/>
              <a:ext cx="451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b">
              <a:spAutoFit/>
            </a:bodyPr>
            <a:lstStyle/>
            <a:p>
              <a:pPr eaLnBrk="1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161616"/>
                </a:solidFill>
                <a:cs typeface="Arial" pitchFamily="-84" charset="0"/>
              </a:endParaRPr>
            </a:p>
          </p:txBody>
        </p:sp>
      </p:grpSp>
      <p:grpSp>
        <p:nvGrpSpPr>
          <p:cNvPr id="10" name="McK Slide Elements"/>
          <p:cNvGrpSpPr>
            <a:grpSpLocks/>
          </p:cNvGrpSpPr>
          <p:nvPr/>
        </p:nvGrpSpPr>
        <p:grpSpPr bwMode="auto">
          <a:xfrm>
            <a:off x="101602" y="685800"/>
            <a:ext cx="12041554" cy="6173788"/>
            <a:chOff x="48" y="432"/>
            <a:chExt cx="5689" cy="3889"/>
          </a:xfrm>
        </p:grpSpPr>
        <p:sp>
          <p:nvSpPr>
            <p:cNvPr id="11" name="McK Measure" hidden="1"/>
            <p:cNvSpPr>
              <a:spLocks noChangeArrowheads="1"/>
            </p:cNvSpPr>
            <p:nvPr/>
          </p:nvSpPr>
          <p:spPr bwMode="auto">
            <a:xfrm>
              <a:off x="48" y="432"/>
              <a:ext cx="47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400" b="1" dirty="0" smtClean="0">
                  <a:solidFill>
                    <a:srgbClr val="161616"/>
                  </a:solidFill>
                </a:rPr>
                <a:t>Unit of measure</a:t>
              </a:r>
            </a:p>
          </p:txBody>
        </p:sp>
        <p:sp>
          <p:nvSpPr>
            <p:cNvPr id="12" name="McK Footnote" hidden="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1" y="4072"/>
              <a:ext cx="566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71500" indent="-5715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812800" eaLnBrk="0" hangingPunct="0"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812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20700" algn="r"/>
                </a:tabLst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ts val="200"/>
                </a:spcAft>
                <a:defRPr/>
              </a:pPr>
              <a:r>
                <a:rPr lang="en-US" altLang="en-US" sz="1200" dirty="0" smtClean="0">
                  <a:solidFill>
                    <a:srgbClr val="000000"/>
                  </a:solidFill>
                </a:rPr>
                <a:t>	*	Footnote</a:t>
              </a:r>
            </a:p>
            <a:p>
              <a:pPr fontAlgn="base">
                <a:spcBef>
                  <a:spcPct val="0"/>
                </a:spcBef>
                <a:spcAft>
                  <a:spcPts val="200"/>
                </a:spcAft>
                <a:defRPr/>
              </a:pPr>
              <a:r>
                <a:rPr lang="en-US" altLang="en-US" sz="1200" dirty="0" smtClean="0">
                  <a:solidFill>
                    <a:srgbClr val="000000"/>
                  </a:solidFill>
                </a:rPr>
                <a:t>Source:	Sources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52177" y="1916832"/>
            <a:ext cx="8242146" cy="2843894"/>
          </a:xfrm>
        </p:spPr>
        <p:txBody>
          <a:bodyPr anchor="ctr" anchorCtr="0"/>
          <a:lstStyle>
            <a:lvl1pPr algn="ctr">
              <a:defRPr sz="4800" b="1">
                <a:solidFill>
                  <a:schemeClr val="bg1"/>
                </a:solidFill>
              </a:defRPr>
            </a:lvl1pPr>
            <a:lvl2pPr>
              <a:defRPr sz="3000" b="1">
                <a:solidFill>
                  <a:schemeClr val="bg1"/>
                </a:solidFill>
              </a:defRPr>
            </a:lvl2pPr>
            <a:lvl3pPr>
              <a:defRPr sz="3000" b="1">
                <a:solidFill>
                  <a:schemeClr val="bg1"/>
                </a:solidFill>
              </a:defRPr>
            </a:lvl3pPr>
            <a:lvl4pPr>
              <a:defRPr sz="3000" b="1">
                <a:solidFill>
                  <a:schemeClr val="bg1"/>
                </a:solidFill>
              </a:defRPr>
            </a:lvl4pPr>
            <a:lvl5pPr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66959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480433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69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04513" y="258673"/>
            <a:ext cx="1133471" cy="732033"/>
          </a:xfrm>
          <a:prstGeom prst="rect">
            <a:avLst/>
          </a:prstGeom>
        </p:spPr>
      </p:pic>
      <p:sp>
        <p:nvSpPr>
          <p:cNvPr id="8" name="Auf der gleichen Seite des Rechtecks liegende Ecken abrunden 7"/>
          <p:cNvSpPr/>
          <p:nvPr userDrawn="1"/>
        </p:nvSpPr>
        <p:spPr>
          <a:xfrm rot="16200000" flipV="1">
            <a:off x="-720695" y="2689172"/>
            <a:ext cx="2620301" cy="1178914"/>
          </a:xfrm>
          <a:prstGeom prst="round2SameRect">
            <a:avLst>
              <a:gd name="adj1" fmla="val 31617"/>
              <a:gd name="adj2" fmla="val 0"/>
            </a:avLst>
          </a:pr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"/>
          <p:cNvSpPr>
            <a:spLocks/>
          </p:cNvSpPr>
          <p:nvPr userDrawn="1"/>
        </p:nvSpPr>
        <p:spPr bwMode="auto">
          <a:xfrm flipV="1">
            <a:off x="0" y="2370127"/>
            <a:ext cx="406400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ine Ecke des Rechtecks abrunden 9"/>
          <p:cNvSpPr/>
          <p:nvPr userDrawn="1"/>
        </p:nvSpPr>
        <p:spPr>
          <a:xfrm rot="10800000" flipH="1" flipV="1">
            <a:off x="2" y="5930774"/>
            <a:ext cx="9810751" cy="555755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31840" y="2204864"/>
            <a:ext cx="8178912" cy="562336"/>
          </a:xfrm>
          <a:prstGeom prst="rect">
            <a:avLst/>
          </a:prstGeom>
        </p:spPr>
        <p:txBody>
          <a:bodyPr anchor="t" anchorCtr="0"/>
          <a:lstStyle>
            <a:lvl1pPr>
              <a:defRPr sz="3600" b="1" cap="none" spc="150" baseline="0"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31840" y="2785481"/>
            <a:ext cx="8178912" cy="857735"/>
          </a:xfrm>
        </p:spPr>
        <p:txBody>
          <a:bodyPr lIns="90000"/>
          <a:lstStyle>
            <a:lvl1pPr marL="0" indent="0" algn="l">
              <a:lnSpc>
                <a:spcPct val="100000"/>
              </a:lnSpc>
              <a:buNone/>
              <a:defRPr sz="2400" cap="none" spc="20" baseline="0">
                <a:solidFill>
                  <a:schemeClr val="accent1"/>
                </a:solidFill>
                <a:latin typeface="Baskerville Old Face" panose="020206020805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</a:t>
            </a:r>
          </a:p>
          <a:p>
            <a:r>
              <a:rPr lang="en-US" dirty="0" smtClean="0"/>
              <a:t>subtitle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2742893" y="5805264"/>
            <a:ext cx="1125415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905376" y="5157192"/>
            <a:ext cx="1125415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9020633" y="6303567"/>
            <a:ext cx="2817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Hamburg | June 02, 2020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631840" y="3674534"/>
            <a:ext cx="3843783" cy="10081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Prof. Dr. Kai Hoberg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Professor of Supply Chain and Operations Strategy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Head of Logistics Department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Kai.Hoberg@the-klu.org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5652874" y="3673715"/>
            <a:ext cx="4157878" cy="10081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Jasmina Müller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Ph.D. Candidate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Jasmina.Mueller@the-klu.org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468084" y="3695993"/>
            <a:ext cx="0" cy="98583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4446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286062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22" name="think-cell Slide" r:id="rId5" imgW="415" imgH="416" progId="TCLayout.ActiveDocument.1">
                  <p:embed/>
                </p:oleObj>
              </mc:Choice>
              <mc:Fallback>
                <p:oleObj name="think-cell Slide" r:id="rId5" imgW="415" imgH="41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56074" y="1160749"/>
            <a:ext cx="11000566" cy="4716463"/>
          </a:xfrm>
        </p:spPr>
        <p:txBody>
          <a:bodyPr/>
          <a:lstStyle>
            <a:lvl1pPr>
              <a:lnSpc>
                <a:spcPct val="15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69875" indent="-269875">
              <a:lnSpc>
                <a:spcPct val="150000"/>
              </a:lnSpc>
              <a:buSzPct val="170000"/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68288" indent="-125413">
              <a:buSzPct val="80000"/>
              <a:buFont typeface="Courier New" panose="02070309020205020404" pitchFamily="49" charset="0"/>
              <a:buChar char="o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09575" indent="-141288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39750" indent="-269875">
              <a:lnSpc>
                <a:spcPct val="150000"/>
              </a:lnSpc>
              <a:buFont typeface="Courier New" panose="02070309020205020404" pitchFamily="49" charset="0"/>
              <a:buChar char="o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Erste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1" y="289106"/>
            <a:ext cx="10043562" cy="69162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4784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8927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71" name="think-cell Slide" r:id="rId5" imgW="359" imgH="358" progId="TCLayout.ActiveDocument.1">
                  <p:embed/>
                </p:oleObj>
              </mc:Choice>
              <mc:Fallback>
                <p:oleObj name="think-cell Slide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f der gleichen Seite des Rechtecks liegende Ecken abrunden 6"/>
          <p:cNvSpPr/>
          <p:nvPr userDrawn="1"/>
        </p:nvSpPr>
        <p:spPr>
          <a:xfrm rot="16200000" flipV="1">
            <a:off x="-1272709" y="3241186"/>
            <a:ext cx="3724329" cy="1178914"/>
          </a:xfrm>
          <a:prstGeom prst="round2SameRect">
            <a:avLst>
              <a:gd name="adj1" fmla="val 31617"/>
              <a:gd name="adj2" fmla="val 0"/>
            </a:avLst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el 1"/>
          <p:cNvSpPr txBox="1">
            <a:spLocks/>
          </p:cNvSpPr>
          <p:nvPr userDrawn="1"/>
        </p:nvSpPr>
        <p:spPr>
          <a:xfrm>
            <a:off x="958853" y="296864"/>
            <a:ext cx="9080554" cy="5919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elplatzhalter 1"/>
          <p:cNvSpPr txBox="1">
            <a:spLocks/>
          </p:cNvSpPr>
          <p:nvPr userDrawn="1">
            <p:custDataLst>
              <p:tags r:id="rId3"/>
            </p:custDataLst>
          </p:nvPr>
        </p:nvSpPr>
        <p:spPr>
          <a:xfrm>
            <a:off x="1178913" y="498104"/>
            <a:ext cx="9080554" cy="37589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700" kern="1200" cap="all" spc="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all" spc="20" normalizeH="0" baseline="0" noProof="0" dirty="0">
              <a:ln>
                <a:noFill/>
              </a:ln>
              <a:solidFill>
                <a:srgbClr val="A6321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04554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14.xml"/><Relationship Id="rId5" Type="http://schemas.openxmlformats.org/officeDocument/2006/relationships/vmlDrawing" Target="../drawings/vmlDrawing7.vml"/><Relationship Id="rId10" Type="http://schemas.openxmlformats.org/officeDocument/2006/relationships/image" Target="../media/image5.png"/><Relationship Id="rId4" Type="http://schemas.openxmlformats.org/officeDocument/2006/relationships/theme" Target="../theme/theme2.xml"/><Relationship Id="rId9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1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oleObject" Target="../embeddings/oleObject11.bin"/><Relationship Id="rId5" Type="http://schemas.openxmlformats.org/officeDocument/2006/relationships/slideLayout" Target="../slideLayouts/slideLayout14.xml"/><Relationship Id="rId10" Type="http://schemas.openxmlformats.org/officeDocument/2006/relationships/tags" Target="../tags/tag23.xml"/><Relationship Id="rId4" Type="http://schemas.openxmlformats.org/officeDocument/2006/relationships/slideLayout" Target="../slideLayouts/slideLayout13.xml"/><Relationship Id="rId9" Type="http://schemas.openxmlformats.org/officeDocument/2006/relationships/tags" Target="../tags/tag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ags" Target="../tags/tag35.xml"/><Relationship Id="rId5" Type="http://schemas.openxmlformats.org/officeDocument/2006/relationships/slideLayout" Target="../slideLayouts/slideLayout20.xml"/><Relationship Id="rId10" Type="http://schemas.openxmlformats.org/officeDocument/2006/relationships/tags" Target="../tags/tag34.xml"/><Relationship Id="rId4" Type="http://schemas.openxmlformats.org/officeDocument/2006/relationships/slideLayout" Target="../slideLayouts/slideLayout19.xml"/><Relationship Id="rId9" Type="http://schemas.openxmlformats.org/officeDocument/2006/relationships/vmlDrawing" Target="../drawings/vmlDrawing17.v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4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oleObject" Target="../embeddings/oleObject24.bin"/><Relationship Id="rId5" Type="http://schemas.openxmlformats.org/officeDocument/2006/relationships/slideLayout" Target="../slideLayouts/slideLayout27.xml"/><Relationship Id="rId10" Type="http://schemas.openxmlformats.org/officeDocument/2006/relationships/tags" Target="../tags/tag49.xml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0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6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oleObject" Target="../embeddings/oleObject30.bin"/><Relationship Id="rId5" Type="http://schemas.openxmlformats.org/officeDocument/2006/relationships/slideLayout" Target="../slideLayouts/slideLayout33.xml"/><Relationship Id="rId10" Type="http://schemas.openxmlformats.org/officeDocument/2006/relationships/tags" Target="../tags/tag61.xml"/><Relationship Id="rId4" Type="http://schemas.openxmlformats.org/officeDocument/2006/relationships/slideLayout" Target="../slideLayouts/slideLayout32.xml"/><Relationship Id="rId9" Type="http://schemas.openxmlformats.org/officeDocument/2006/relationships/tags" Target="../tags/tag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6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oleObject" Target="../embeddings/oleObject36.bin"/><Relationship Id="rId5" Type="http://schemas.openxmlformats.org/officeDocument/2006/relationships/slideLayout" Target="../slideLayouts/slideLayout39.xml"/><Relationship Id="rId10" Type="http://schemas.openxmlformats.org/officeDocument/2006/relationships/tags" Target="../tags/tag73.xml"/><Relationship Id="rId4" Type="http://schemas.openxmlformats.org/officeDocument/2006/relationships/slideLayout" Target="../slideLayouts/slideLayout38.xml"/><Relationship Id="rId9" Type="http://schemas.openxmlformats.org/officeDocument/2006/relationships/tags" Target="../tags/tag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241377265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28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</a:pPr>
            <a:endParaRPr lang="en-US" sz="1700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6" y="1160013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2"/>
            <a:ext cx="8493538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fld id="{71C30966-B8BE-44F6-934A-221E456EC4E4}" type="slidenum">
              <a:rPr lang="en-US" sz="1000" noProof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lnSpc>
                  <a:spcPct val="120000"/>
                </a:lnSpc>
              </a:pPr>
              <a:t>‹#›</a:t>
            </a:fld>
            <a:endParaRPr lang="en-US" sz="100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93" y="6304452"/>
            <a:ext cx="8493538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cap="all" baseline="0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Ad-hoc supply chains in the COVID-19 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9" y="6554628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4" r:id="rId3"/>
    <p:sldLayoutId id="2147483650" r:id="rId4"/>
    <p:sldLayoutId id="2147483655" r:id="rId5"/>
    <p:sldLayoutId id="2147483689" r:id="rId6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23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91" algn="l"/>
          <a:tab pos="268295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91" indent="-141291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95" indent="-125416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903" indent="-179393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47" indent="0" algn="l" defTabSz="914423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91569306"/>
              </p:ext>
            </p:extLst>
          </p:nvPr>
        </p:nvGraphicFramePr>
        <p:xfrm>
          <a:off x="2120" y="1592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675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20" y="1592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03477" y="277831"/>
            <a:ext cx="825376" cy="530398"/>
          </a:xfrm>
          <a:prstGeom prst="rect">
            <a:avLst/>
          </a:prstGeom>
        </p:spPr>
      </p:pic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"/>
          <p:cNvSpPr>
            <a:spLocks/>
          </p:cNvSpPr>
          <p:nvPr userDrawn="1"/>
        </p:nvSpPr>
        <p:spPr bwMode="auto">
          <a:xfrm>
            <a:off x="3" y="3"/>
            <a:ext cx="248156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4" y="1160011"/>
            <a:ext cx="10969455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2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0181425" y="6304454"/>
            <a:ext cx="1644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48157" y="6304453"/>
            <a:ext cx="10190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-3714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 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5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88" algn="l"/>
          <a:tab pos="268288" algn="l"/>
        </a:tabLst>
        <a:defRPr lang="en-US" sz="1400" b="1" kern="1200" dirty="0" smtClean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69875" indent="-269875" algn="l" defTabSz="914400" rtl="0" eaLnBrk="1" latinLnBrk="0" hangingPunct="1">
        <a:lnSpc>
          <a:spcPct val="150000"/>
        </a:lnSpc>
        <a:spcBef>
          <a:spcPts val="0"/>
        </a:spcBef>
        <a:buClr>
          <a:srgbClr val="C00000"/>
        </a:buClr>
        <a:buSzPct val="170000"/>
        <a:buFont typeface="Arial" panose="020B0604020202020204" pitchFamily="34" charset="0"/>
        <a:buChar char="•"/>
        <a:defRPr lang="en-US" sz="1400" b="0" kern="1200" baseline="0" dirty="0" smtClean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44500" indent="-261938" algn="l" defTabSz="914400" rtl="0" eaLnBrk="1" latinLnBrk="0" hangingPunct="1">
        <a:lnSpc>
          <a:spcPct val="150000"/>
        </a:lnSpc>
        <a:spcBef>
          <a:spcPts val="0"/>
        </a:spcBef>
        <a:buClr>
          <a:srgbClr val="C00000"/>
        </a:buClr>
        <a:buSzPct val="100000"/>
        <a:buFont typeface="Courier New" panose="02070309020205020404" pitchFamily="49" charset="0"/>
        <a:buChar char="o"/>
        <a:defRPr lang="en-US" sz="1400" b="0" kern="1200" baseline="0" dirty="0" smtClean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44500" indent="0" algn="l" defTabSz="914400" rtl="0" eaLnBrk="1" latinLnBrk="0" hangingPunct="1">
        <a:lnSpc>
          <a:spcPct val="15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None/>
        <a:defRPr lang="en-US" sz="1400" b="0" kern="1200" baseline="0" dirty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37" indent="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1705797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10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6" y="1160013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93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corona-crisis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9" y="6554628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1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23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91" algn="l"/>
          <a:tab pos="268295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91" indent="-141291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95" indent="-125416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903" indent="-179393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47" indent="0" algn="l" defTabSz="914423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313573507"/>
              </p:ext>
            </p:extLst>
          </p:nvPr>
        </p:nvGraphicFramePr>
        <p:xfrm>
          <a:off x="2120" y="1592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07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20" y="1592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"/>
          <p:cNvSpPr>
            <a:spLocks/>
          </p:cNvSpPr>
          <p:nvPr userDrawn="1"/>
        </p:nvSpPr>
        <p:spPr bwMode="auto">
          <a:xfrm>
            <a:off x="3" y="3"/>
            <a:ext cx="248156" cy="3897313"/>
          </a:xfrm>
          <a:custGeom>
            <a:avLst/>
            <a:gdLst/>
            <a:ahLst/>
            <a:cxnLst>
              <a:cxn ang="0">
                <a:pos x="0" y="2450"/>
              </a:cxn>
              <a:cxn ang="0">
                <a:pos x="0" y="0"/>
              </a:cxn>
              <a:cxn ang="0">
                <a:pos x="190" y="0"/>
              </a:cxn>
              <a:cxn ang="0">
                <a:pos x="192" y="2269"/>
              </a:cxn>
              <a:cxn ang="0">
                <a:pos x="0" y="2450"/>
              </a:cxn>
            </a:cxnLst>
            <a:rect l="0" t="0" r="r" b="b"/>
            <a:pathLst>
              <a:path w="192" h="2450">
                <a:moveTo>
                  <a:pt x="0" y="2450"/>
                </a:moveTo>
                <a:cubicBezTo>
                  <a:pt x="0" y="1225"/>
                  <a:pt x="0" y="0"/>
                  <a:pt x="0" y="0"/>
                </a:cubicBezTo>
                <a:lnTo>
                  <a:pt x="190" y="0"/>
                </a:lnTo>
                <a:lnTo>
                  <a:pt x="192" y="2269"/>
                </a:lnTo>
                <a:cubicBezTo>
                  <a:pt x="183" y="2380"/>
                  <a:pt x="117" y="2443"/>
                  <a:pt x="0" y="2450"/>
                </a:cubicBezTo>
                <a:close/>
              </a:path>
            </a:pathLst>
          </a:custGeom>
          <a:noFill/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5" y="1160011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3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8" y="6554626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161616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293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corona-crisis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88" algn="l"/>
          <a:tab pos="268288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88" indent="-141288" algn="l" defTabSz="914400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88" indent="-125413" algn="l" defTabSz="914400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888" indent="-179388" algn="l" defTabSz="914400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37" indent="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75507724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973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6" y="1160013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2"/>
            <a:ext cx="8493538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93" y="6304452"/>
            <a:ext cx="8493538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corona-crisis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9" y="6554628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12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23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91" algn="l"/>
          <a:tab pos="268295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91" indent="-141291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95" indent="-125416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903" indent="-179393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47" indent="0" algn="l" defTabSz="914423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34243191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52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6" y="1160013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93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corona-crisis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9" y="6554628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0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23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91" algn="l"/>
          <a:tab pos="268295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91" indent="-141291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95" indent="-125416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903" indent="-179393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47" indent="0" algn="l" defTabSz="914423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668653901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7380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hteck 11"/>
          <p:cNvSpPr/>
          <p:nvPr userDrawn="1"/>
        </p:nvSpPr>
        <p:spPr>
          <a:xfrm>
            <a:off x="0" y="6334066"/>
            <a:ext cx="12192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56076" y="1160013"/>
            <a:ext cx="945726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Please change are required</a:t>
            </a:r>
          </a:p>
          <a:p>
            <a:pPr lvl="1"/>
            <a:r>
              <a:rPr lang="en-US" dirty="0" smtClean="0"/>
              <a:t>Bullet level 1</a:t>
            </a:r>
          </a:p>
          <a:p>
            <a:pPr lvl="2"/>
            <a:r>
              <a:rPr lang="en-US" dirty="0" smtClean="0"/>
              <a:t>Bullets level 2</a:t>
            </a:r>
          </a:p>
          <a:p>
            <a:pPr lvl="3"/>
            <a:r>
              <a:rPr lang="en-US" dirty="0" smtClean="0"/>
              <a:t>Bullets level 3 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7827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</a:t>
            </a:r>
            <a:fld id="{71C30966-B8BE-44F6-934A-221E456EC4E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293" y="6304452"/>
            <a:ext cx="849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12" marR="0" lvl="1" indent="-371484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Ad-hoc supply chains in the corona-crisis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838201" y="289106"/>
            <a:ext cx="9475140" cy="6916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28409" y="6554628"/>
            <a:ext cx="11923423" cy="264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6161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51707" y="289106"/>
            <a:ext cx="836035" cy="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0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l" defTabSz="914423" rtl="0" eaLnBrk="1" latinLnBrk="0" hangingPunct="1">
        <a:spcBef>
          <a:spcPct val="0"/>
        </a:spcBef>
        <a:buNone/>
        <a:defRPr sz="1700" kern="1200" cap="all" spc="20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None/>
        <a:tabLst>
          <a:tab pos="141291" algn="l"/>
          <a:tab pos="268295" algn="l"/>
        </a:tabLst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41291" indent="-141291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Wingdings" panose="05000000000000000000" pitchFamily="2" charset="2"/>
        <a:buChar char="§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8295" indent="-125416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Symbol" panose="05050102010706020507" pitchFamily="18" charset="2"/>
        <a:buChar char="-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23903" indent="-179393" algn="l" defTabSz="914423" rtl="0" eaLnBrk="1" latinLnBrk="0" hangingPunct="1">
        <a:lnSpc>
          <a:spcPct val="110000"/>
        </a:lnSpc>
        <a:spcBef>
          <a:spcPts val="0"/>
        </a:spcBef>
        <a:buClr>
          <a:srgbClr val="C00000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01647" indent="0" algn="l" defTabSz="914423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120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tags" Target="../tags/tag85.xml"/><Relationship Id="rId7" Type="http://schemas.openxmlformats.org/officeDocument/2006/relationships/image" Target="../media/image1.emf"/><Relationship Id="rId2" Type="http://schemas.openxmlformats.org/officeDocument/2006/relationships/tags" Target="../tags/tag84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42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87.xml"/><Relationship Id="rId7" Type="http://schemas.openxmlformats.org/officeDocument/2006/relationships/image" Target="../media/image4.emf"/><Relationship Id="rId12" Type="http://schemas.openxmlformats.org/officeDocument/2006/relationships/image" Target="../media/image14.png"/><Relationship Id="rId2" Type="http://schemas.openxmlformats.org/officeDocument/2006/relationships/tags" Target="../tags/tag86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tags" Target="../tags/tag89.xml"/><Relationship Id="rId7" Type="http://schemas.openxmlformats.org/officeDocument/2006/relationships/image" Target="../media/image4.emf"/><Relationship Id="rId2" Type="http://schemas.openxmlformats.org/officeDocument/2006/relationships/tags" Target="../tags/tag88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44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image" Target="../media/image7.emf"/><Relationship Id="rId2" Type="http://schemas.openxmlformats.org/officeDocument/2006/relationships/tags" Target="../tags/tag90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45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93.xml"/><Relationship Id="rId7" Type="http://schemas.openxmlformats.org/officeDocument/2006/relationships/image" Target="../media/image4.emf"/><Relationship Id="rId2" Type="http://schemas.openxmlformats.org/officeDocument/2006/relationships/tags" Target="../tags/tag92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46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17.emf"/><Relationship Id="rId2" Type="http://schemas.openxmlformats.org/officeDocument/2006/relationships/tags" Target="../tags/tag94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47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26" Type="http://schemas.openxmlformats.org/officeDocument/2006/relationships/slideLayout" Target="../slideLayouts/slideLayout3.xml"/><Relationship Id="rId3" Type="http://schemas.openxmlformats.org/officeDocument/2006/relationships/tags" Target="../tags/tag97.xml"/><Relationship Id="rId21" Type="http://schemas.openxmlformats.org/officeDocument/2006/relationships/tags" Target="../tags/tag115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5" Type="http://schemas.openxmlformats.org/officeDocument/2006/relationships/tags" Target="../tags/tag119.xml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29" Type="http://schemas.openxmlformats.org/officeDocument/2006/relationships/image" Target="../media/image4.emf"/><Relationship Id="rId1" Type="http://schemas.openxmlformats.org/officeDocument/2006/relationships/vmlDrawing" Target="../drawings/vmlDrawing48.v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tags" Target="../tags/tag118.xml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23" Type="http://schemas.openxmlformats.org/officeDocument/2006/relationships/tags" Target="../tags/tag117.xml"/><Relationship Id="rId28" Type="http://schemas.openxmlformats.org/officeDocument/2006/relationships/oleObject" Target="../embeddings/oleObject48.bin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tags" Target="../tags/tag116.xml"/><Relationship Id="rId2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21.xml"/><Relationship Id="rId7" Type="http://schemas.openxmlformats.org/officeDocument/2006/relationships/image" Target="../media/image7.emf"/><Relationship Id="rId2" Type="http://schemas.openxmlformats.org/officeDocument/2006/relationships/tags" Target="../tags/tag120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49.bin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981038"/>
              </p:ext>
            </p:extLst>
          </p:nvPr>
        </p:nvGraphicFramePr>
        <p:xfrm>
          <a:off x="1144723" y="1592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19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4723" y="1592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>
            <p:custDataLst>
              <p:tags r:id="rId3"/>
            </p:custDataLst>
          </p:nvPr>
        </p:nvSpPr>
        <p:spPr>
          <a:xfrm>
            <a:off x="114300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</a:pPr>
            <a:endParaRPr lang="en-US" sz="3600" b="1" dirty="0">
              <a:solidFill>
                <a:schemeClr val="tx1"/>
              </a:solidFill>
              <a:latin typeface="Baskerville Old Face" panose="02020602080505020303" pitchFamily="18" charset="0"/>
              <a:ea typeface="+mj-ea"/>
              <a:cs typeface="Arial" panose="020B0604020202020204" pitchFamily="34" charset="0"/>
              <a:sym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536" y="3373988"/>
            <a:ext cx="3720475" cy="2481781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September 22, 2020</a:t>
            </a:r>
            <a:endParaRPr lang="en-US" dirty="0"/>
          </a:p>
        </p:txBody>
      </p:sp>
      <p:sp>
        <p:nvSpPr>
          <p:cNvPr id="5" name="Untertitel 3"/>
          <p:cNvSpPr txBox="1">
            <a:spLocks/>
          </p:cNvSpPr>
          <p:nvPr/>
        </p:nvSpPr>
        <p:spPr>
          <a:xfrm>
            <a:off x="2243895" y="1700808"/>
            <a:ext cx="6645366" cy="20431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tabLst>
                <a:tab pos="141288" algn="l"/>
                <a:tab pos="268288" algn="l"/>
              </a:tabLst>
              <a:defRPr sz="1700" kern="1200" cap="all" spc="2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A63219"/>
              </a:solidFill>
            </a:endParaRPr>
          </a:p>
        </p:txBody>
      </p:sp>
      <p:sp>
        <p:nvSpPr>
          <p:cNvPr id="14" name="Untertitel 3"/>
          <p:cNvSpPr txBox="1">
            <a:spLocks/>
          </p:cNvSpPr>
          <p:nvPr/>
        </p:nvSpPr>
        <p:spPr>
          <a:xfrm>
            <a:off x="1751667" y="1848798"/>
            <a:ext cx="7908879" cy="273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tabLst>
                <a:tab pos="141288" algn="l"/>
                <a:tab pos="268288" algn="l"/>
              </a:tabLst>
              <a:defRPr sz="1700" kern="1200" cap="all" spc="2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A63219"/>
                </a:solidFill>
              </a:rPr>
              <a:t>pROF.</a:t>
            </a:r>
            <a:r>
              <a:rPr lang="en-US" dirty="0" smtClean="0">
                <a:solidFill>
                  <a:srgbClr val="A63219"/>
                </a:solidFill>
              </a:rPr>
              <a:t> Dr. Kai Hoberg &amp; Jasmina </a:t>
            </a:r>
            <a:r>
              <a:rPr lang="en-US" dirty="0" err="1" smtClean="0">
                <a:solidFill>
                  <a:srgbClr val="A63219"/>
                </a:solidFill>
              </a:rPr>
              <a:t>müller</a:t>
            </a:r>
            <a:r>
              <a:rPr lang="en-US" dirty="0" smtClean="0">
                <a:solidFill>
                  <a:srgbClr val="A63219"/>
                </a:solidFill>
              </a:rPr>
              <a:t> </a:t>
            </a:r>
            <a:endParaRPr lang="en-US" dirty="0">
              <a:solidFill>
                <a:srgbClr val="A63219"/>
              </a:solidFill>
            </a:endParaRPr>
          </a:p>
        </p:txBody>
      </p:sp>
      <p:sp>
        <p:nvSpPr>
          <p:cNvPr id="7" name="AutoShape 109" descr="Bildergebnis fÃ¼r zustellung paket"/>
          <p:cNvSpPr>
            <a:spLocks noChangeAspect="1" noChangeArrowheads="1"/>
          </p:cNvSpPr>
          <p:nvPr/>
        </p:nvSpPr>
        <p:spPr bwMode="auto">
          <a:xfrm>
            <a:off x="1298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665756" y="2270364"/>
            <a:ext cx="10252103" cy="1447431"/>
          </a:xfrm>
        </p:spPr>
        <p:txBody>
          <a:bodyPr/>
          <a:lstStyle/>
          <a:p>
            <a:r>
              <a:rPr lang="en-US" dirty="0" smtClean="0"/>
              <a:t>Ad HOC SUPPLY CHAINS </a:t>
            </a:r>
            <a:br>
              <a:rPr lang="en-US" dirty="0" smtClean="0"/>
            </a:br>
            <a:r>
              <a:rPr lang="en-US" dirty="0" smtClean="0"/>
              <a:t>in response to the covid-19 crisis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2504" y="204760"/>
            <a:ext cx="1285355" cy="1047933"/>
          </a:xfrm>
          <a:prstGeom prst="rect">
            <a:avLst/>
          </a:prstGeom>
        </p:spPr>
      </p:pic>
      <p:sp>
        <p:nvSpPr>
          <p:cNvPr id="9" name="Eine Ecke des Rechtecks abrunden 9"/>
          <p:cNvSpPr/>
          <p:nvPr/>
        </p:nvSpPr>
        <p:spPr>
          <a:xfrm rot="10800000" flipH="1" flipV="1">
            <a:off x="47328" y="5930772"/>
            <a:ext cx="9793088" cy="406653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63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914423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Untertitel 3"/>
          <p:cNvSpPr txBox="1">
            <a:spLocks/>
          </p:cNvSpPr>
          <p:nvPr/>
        </p:nvSpPr>
        <p:spPr>
          <a:xfrm>
            <a:off x="1751666" y="3519222"/>
            <a:ext cx="7908879" cy="273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tabLst>
                <a:tab pos="141288" algn="l"/>
                <a:tab pos="268288" algn="l"/>
              </a:tabLst>
              <a:defRPr sz="1700" kern="1200" cap="all" spc="2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rgbClr val="A63219"/>
                </a:solidFill>
              </a:rPr>
              <a:t>Online-event OA-</a:t>
            </a:r>
            <a:r>
              <a:rPr lang="en-US" sz="1600" dirty="0" err="1" smtClean="0">
                <a:solidFill>
                  <a:srgbClr val="A63219"/>
                </a:solidFill>
              </a:rPr>
              <a:t>Arbeitskreise</a:t>
            </a:r>
            <a:r>
              <a:rPr lang="en-US" sz="1600" dirty="0" smtClean="0">
                <a:solidFill>
                  <a:srgbClr val="A63219"/>
                </a:solidFill>
              </a:rPr>
              <a:t> 2020</a:t>
            </a:r>
            <a:endParaRPr lang="en-US" sz="1600" dirty="0">
              <a:solidFill>
                <a:srgbClr val="A632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409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0135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846" name="think-cell Slide" r:id="rId6" imgW="359" imgH="358" progId="TCLayout.ActiveDocument.1">
                  <p:embed/>
                </p:oleObj>
              </mc:Choice>
              <mc:Fallback>
                <p:oleObj name="think-cell Slide" r:id="rId6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MEDICAL SUPPLY IN THE COVID-19 crisis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838201" y="1844824"/>
            <a:ext cx="9927571" cy="3459853"/>
            <a:chOff x="864613" y="721542"/>
            <a:chExt cx="9927571" cy="3459853"/>
          </a:xfrm>
        </p:grpSpPr>
        <p:sp>
          <p:nvSpPr>
            <p:cNvPr id="5" name="TextBox 4"/>
            <p:cNvSpPr txBox="1"/>
            <p:nvPr/>
          </p:nvSpPr>
          <p:spPr>
            <a:xfrm>
              <a:off x="1036348" y="721542"/>
              <a:ext cx="1781391" cy="357395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algn="ctr"/>
              <a:r>
                <a:rPr lang="en-US" sz="1600" b="1" dirty="0" smtClean="0"/>
                <a:t>Disinfectants</a:t>
              </a:r>
              <a:endParaRPr lang="en-US" sz="1600" b="1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V="1">
              <a:off x="990138" y="1030001"/>
              <a:ext cx="1800000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2267" name="Picture 11" descr="Bode Sterillium® Händedesinfektionsmittel, 500 ml - Flasche online ...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613" y="1492352"/>
              <a:ext cx="1953126" cy="1953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2271" name="Picture 15" descr="Beatmungsgeräte für die Intensivstation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6" r="28346"/>
            <a:stretch/>
          </p:blipFill>
          <p:spPr bwMode="auto">
            <a:xfrm>
              <a:off x="9400877" y="1115138"/>
              <a:ext cx="1093143" cy="2265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TextBox 54"/>
            <p:cNvSpPr txBox="1"/>
            <p:nvPr/>
          </p:nvSpPr>
          <p:spPr>
            <a:xfrm>
              <a:off x="9019785" y="721542"/>
              <a:ext cx="1772399" cy="921953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algn="ctr"/>
              <a:r>
                <a:rPr lang="en-US" sz="1600" b="1" dirty="0" smtClean="0"/>
                <a:t>Ventilators</a:t>
              </a:r>
              <a:endParaRPr lang="en-US" sz="1600" b="1" dirty="0"/>
            </a:p>
          </p:txBody>
        </p:sp>
        <p:cxnSp>
          <p:nvCxnSpPr>
            <p:cNvPr id="56" name="Straight Connector 55"/>
            <p:cNvCxnSpPr/>
            <p:nvPr/>
          </p:nvCxnSpPr>
          <p:spPr>
            <a:xfrm flipV="1">
              <a:off x="8992184" y="1030001"/>
              <a:ext cx="1800000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5236574" y="1088215"/>
              <a:ext cx="2780690" cy="921953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algn="ctr"/>
              <a:endParaRPr lang="en-US" sz="16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132789" y="1181928"/>
              <a:ext cx="2343838" cy="3303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en-US" sz="1600" b="1" dirty="0" smtClean="0"/>
                <a:t>Face masks</a:t>
              </a:r>
              <a:endParaRPr lang="en-US" sz="1600" b="1" dirty="0"/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3132789" y="1030001"/>
              <a:ext cx="5510010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5501282" y="1181928"/>
              <a:ext cx="840201" cy="432475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en-US" sz="1600" b="1" dirty="0" smtClean="0"/>
                <a:t>Gowns</a:t>
              </a:r>
              <a:endParaRPr lang="en-US" sz="16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00748" y="1181928"/>
              <a:ext cx="1650997" cy="533421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en-US" sz="1600" b="1" dirty="0" smtClean="0"/>
                <a:t>Face shields</a:t>
              </a:r>
              <a:endParaRPr lang="en-US" sz="1600" b="1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47813" y="1810644"/>
              <a:ext cx="1788581" cy="107314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165094" y="1536237"/>
              <a:ext cx="1503662" cy="150366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12"/>
            <a:srcRect l="42703"/>
            <a:stretch/>
          </p:blipFill>
          <p:spPr>
            <a:xfrm>
              <a:off x="5232775" y="1556792"/>
              <a:ext cx="994332" cy="2624603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4258003" y="721542"/>
              <a:ext cx="3006147" cy="359479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en-US" sz="1600" b="1" dirty="0" smtClean="0"/>
                <a:t>Personal Protective Equipment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312293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93815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50" name="think-cell Slide" r:id="rId6" imgW="359" imgH="358" progId="TCLayout.ActiveDocument.1">
                  <p:embed/>
                </p:oleObj>
              </mc:Choice>
              <mc:Fallback>
                <p:oleObj name="think-cell Slide" r:id="rId6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5"/>
          <a:stretch/>
        </p:blipFill>
        <p:spPr>
          <a:xfrm flipH="1">
            <a:off x="3575720" y="2114795"/>
            <a:ext cx="5422304" cy="3330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296" y="289106"/>
            <a:ext cx="9475140" cy="691622"/>
          </a:xfrm>
        </p:spPr>
        <p:txBody>
          <a:bodyPr/>
          <a:lstStyle/>
          <a:p>
            <a:r>
              <a:rPr lang="en-US" dirty="0"/>
              <a:t>FOR MANY PRODUCTS WE </a:t>
            </a:r>
            <a:r>
              <a:rPr lang="en-US" dirty="0" smtClean="0"/>
              <a:t>SAW </a:t>
            </a:r>
            <a:r>
              <a:rPr lang="en-US" dirty="0"/>
              <a:t>A </a:t>
            </a:r>
            <a:r>
              <a:rPr lang="en-US" dirty="0" smtClean="0"/>
              <a:t>HUGE INCREASE </a:t>
            </a:r>
            <a:r>
              <a:rPr lang="en-US" dirty="0"/>
              <a:t>IN DEMAND WHILE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SUPPLY WAS VERY LIMITED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 rot="10800000">
            <a:off x="8328248" y="1990261"/>
            <a:ext cx="3384376" cy="3750242"/>
          </a:xfrm>
          <a:prstGeom prst="rightArrow">
            <a:avLst>
              <a:gd name="adj1" fmla="val 100000"/>
              <a:gd name="adj2" fmla="val 17862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33449" y="1836206"/>
            <a:ext cx="1294410" cy="914400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0" rIns="0" bIns="0" rtlCol="0">
            <a:no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Demand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36160" y="1412776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8974608" y="2235308"/>
            <a:ext cx="2801617" cy="331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Higher consumption due to higher usage</a:t>
            </a:r>
            <a:endParaRPr lang="en-US" dirty="0">
              <a:latin typeface="Fago"/>
            </a:endParaRP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Panic-buying and speculation</a:t>
            </a:r>
            <a:endParaRPr lang="en-US" dirty="0">
              <a:latin typeface="Fago"/>
            </a:endParaRP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b="0" i="0" dirty="0">
                <a:effectLst/>
                <a:latin typeface="Fago"/>
              </a:rPr>
              <a:t>Stockpiling purchases by governmental institutions</a:t>
            </a: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b="0" i="0" dirty="0">
                <a:effectLst/>
                <a:latin typeface="Fago"/>
              </a:rPr>
              <a:t>…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33597" y="1990262"/>
            <a:ext cx="3384376" cy="3750242"/>
          </a:xfrm>
          <a:prstGeom prst="rightArrow">
            <a:avLst>
              <a:gd name="adj1" fmla="val 100000"/>
              <a:gd name="adj2" fmla="val 17862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9554" y="1844824"/>
            <a:ext cx="1124101" cy="914400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Supply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7519" y="2413919"/>
            <a:ext cx="2981160" cy="331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Limited capacity and full utilization at normal suppliers</a:t>
            </a: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Export </a:t>
            </a:r>
            <a:r>
              <a:rPr lang="en-US" dirty="0">
                <a:latin typeface="Fago"/>
              </a:rPr>
              <a:t>bans on medical products</a:t>
            </a: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Limited </a:t>
            </a:r>
            <a:r>
              <a:rPr lang="en-US" dirty="0">
                <a:latin typeface="Fago"/>
              </a:rPr>
              <a:t>transport capacities</a:t>
            </a:r>
          </a:p>
          <a:p>
            <a:pPr marL="285750" indent="-285750">
              <a:lnSpc>
                <a:spcPct val="13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Fago"/>
              </a:rPr>
              <a:t>…</a:t>
            </a:r>
            <a:endParaRPr lang="en-US" b="0" i="0" dirty="0">
              <a:effectLst/>
              <a:latin typeface="Fago"/>
            </a:endParaRPr>
          </a:p>
        </p:txBody>
      </p:sp>
    </p:spTree>
    <p:extLst>
      <p:ext uri="{BB962C8B-B14F-4D97-AF65-F5344CB8AC3E}">
        <p14:creationId xmlns:p14="http://schemas.microsoft.com/office/powerpoint/2010/main" val="6345692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95570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147" name="think-cell Slide" r:id="rId6" imgW="415" imgH="416" progId="TCLayout.ActiveDocument.1">
                  <p:embed/>
                </p:oleObj>
              </mc:Choice>
              <mc:Fallback>
                <p:oleObj name="think-cell Slide" r:id="rId6" imgW="415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Characteristics of ad hoc supply chains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4943927" y="2532897"/>
            <a:ext cx="5904546" cy="468822"/>
          </a:xfrm>
          <a:prstGeom prst="roundRect">
            <a:avLst>
              <a:gd name="adj" fmla="val 4463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Production of medical supplies previously not a </a:t>
            </a:r>
          </a:p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core business for manufacturing companies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417316" y="2497309"/>
            <a:ext cx="3374106" cy="540000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b="1" dirty="0" smtClean="0">
                <a:solidFill>
                  <a:schemeClr val="bg1"/>
                </a:solidFill>
              </a:rPr>
              <a:t>New product / new </a:t>
            </a:r>
            <a:r>
              <a:rPr lang="en-US" sz="1600" b="1" dirty="0">
                <a:solidFill>
                  <a:schemeClr val="bg1"/>
                </a:solidFill>
              </a:rPr>
              <a:t>m</a:t>
            </a:r>
            <a:r>
              <a:rPr lang="en-US" sz="1600" b="1" dirty="0" smtClean="0">
                <a:solidFill>
                  <a:schemeClr val="bg1"/>
                </a:solidFill>
              </a:rPr>
              <a:t>arket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27848" y="1421065"/>
            <a:ext cx="6336704" cy="723143"/>
          </a:xfrm>
          <a:prstGeom prst="roundRect">
            <a:avLst>
              <a:gd name="adj" fmla="val 4463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Demand for PPE, disinfectants and ventilators </a:t>
            </a:r>
          </a:p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increased rapidly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425750" y="1487147"/>
            <a:ext cx="3374106" cy="540000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b="1" dirty="0" smtClean="0">
                <a:solidFill>
                  <a:schemeClr val="bg1"/>
                </a:solidFill>
              </a:rPr>
              <a:t>Response to urgent demand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59417" y="4317733"/>
            <a:ext cx="5273567" cy="939800"/>
          </a:xfrm>
          <a:prstGeom prst="roundRect">
            <a:avLst>
              <a:gd name="adj" fmla="val 4463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Uncertain development of the situation made it impossible to predict the demand / supply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425750" y="4517634"/>
            <a:ext cx="3374106" cy="540000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b="1" dirty="0" smtClean="0">
                <a:solidFill>
                  <a:schemeClr val="bg1"/>
                </a:solidFill>
              </a:rPr>
              <a:t>High uncertainty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15980" y="3358446"/>
            <a:ext cx="3960440" cy="836061"/>
          </a:xfrm>
          <a:prstGeom prst="roundRect">
            <a:avLst>
              <a:gd name="adj" fmla="val 4463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Local production required due to export bans / lead times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425750" y="3507471"/>
            <a:ext cx="3374106" cy="540000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b="1" dirty="0" smtClean="0">
                <a:solidFill>
                  <a:schemeClr val="bg1"/>
                </a:solidFill>
              </a:rPr>
              <a:t>Local production</a:t>
            </a:r>
          </a:p>
        </p:txBody>
      </p:sp>
      <p:sp>
        <p:nvSpPr>
          <p:cNvPr id="7" name="Oval 6"/>
          <p:cNvSpPr/>
          <p:nvPr/>
        </p:nvSpPr>
        <p:spPr>
          <a:xfrm>
            <a:off x="1272209" y="1643595"/>
            <a:ext cx="288032" cy="26704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 dirty="0" smtClean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1272209" y="2633785"/>
            <a:ext cx="288032" cy="26704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 dirty="0" smtClean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1272209" y="3642954"/>
            <a:ext cx="288032" cy="26704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 dirty="0" smtClean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1272209" y="4654110"/>
            <a:ext cx="288032" cy="26704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 dirty="0" smtClean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48439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Object 3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995" name="think-cell Slide" r:id="rId6" imgW="359" imgH="358" progId="TCLayout.ActiveDocument.1">
                  <p:embed/>
                </p:oleObj>
              </mc:Choice>
              <mc:Fallback>
                <p:oleObj name="think-cell Slide" r:id="rId6" imgW="359" imgH="358" progId="TCLayout.ActiveDocument.1">
                  <p:embed/>
                  <p:pic>
                    <p:nvPicPr>
                      <p:cNvPr id="40" name="Object 39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3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rgbClr val="A63219"/>
              </a:buClr>
              <a:defRPr/>
            </a:pPr>
            <a:endParaRPr kumimoji="0" lang="en-US" sz="1700" u="none" strike="noStrike" kern="1200" cap="none" spc="0" normalizeH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162" y="272966"/>
            <a:ext cx="9475140" cy="691622"/>
          </a:xfrm>
        </p:spPr>
        <p:txBody>
          <a:bodyPr/>
          <a:lstStyle/>
          <a:p>
            <a:r>
              <a:rPr lang="en-US" dirty="0" smtClean="0"/>
              <a:t>AS A RESULT OF OWN CAPABILITIES AND ACCESS TO PARTNERS </a:t>
            </a:r>
            <a:br>
              <a:rPr lang="en-US" dirty="0" smtClean="0"/>
            </a:br>
            <a:r>
              <a:rPr lang="en-US" dirty="0" smtClean="0"/>
              <a:t>MANY COMPANIES ESTABLISHED INTERESTING SUPPLY CHAIN OPERATING MODELS 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350" y="5939893"/>
            <a:ext cx="12185650" cy="836712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63219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897043" y="2407824"/>
            <a:ext cx="3921230" cy="5612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16161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51384" y="1268760"/>
            <a:ext cx="11089232" cy="5179240"/>
            <a:chOff x="551384" y="1268760"/>
            <a:chExt cx="7310706" cy="5179240"/>
          </a:xfrm>
        </p:grpSpPr>
        <p:sp>
          <p:nvSpPr>
            <p:cNvPr id="4" name="TextBox 3"/>
            <p:cNvSpPr txBox="1"/>
            <p:nvPr/>
          </p:nvSpPr>
          <p:spPr>
            <a:xfrm>
              <a:off x="767408" y="1958785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defPPr>
                <a:defRPr lang="de-DE"/>
              </a:defPPr>
              <a:lvl1pPr>
                <a:defRPr sz="1200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Established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Model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67408" y="2720755"/>
              <a:ext cx="72008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Orchestrator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Model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7408" y="3451346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defPPr>
                <a:defRPr lang="de-DE"/>
              </a:defPPr>
              <a:lvl1pPr>
                <a:defRPr sz="1200" b="1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Collaborator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Model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976644" y="2702062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422962" y="2702062"/>
              <a:ext cx="1224000" cy="385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Partner 1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891420" y="2702062"/>
              <a:ext cx="1224000" cy="385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Partner 2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4778253" y="1268760"/>
              <a:ext cx="1638425" cy="444349"/>
            </a:xfrm>
            <a:prstGeom prst="chevron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Mask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Production</a:t>
              </a: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6223665" y="1268760"/>
              <a:ext cx="1638425" cy="444349"/>
            </a:xfrm>
            <a:prstGeom prst="chevron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Quality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control</a:t>
              </a:r>
            </a:p>
          </p:txBody>
        </p:sp>
        <p:sp>
          <p:nvSpPr>
            <p:cNvPr id="14" name="Chevron 13"/>
            <p:cNvSpPr/>
            <p:nvPr/>
          </p:nvSpPr>
          <p:spPr>
            <a:xfrm>
              <a:off x="3331393" y="1268760"/>
              <a:ext cx="1638425" cy="444349"/>
            </a:xfrm>
            <a:prstGeom prst="chevron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Melt blown Production</a:t>
              </a: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1885257" y="1268760"/>
              <a:ext cx="1638425" cy="444349"/>
            </a:xfrm>
            <a:prstGeom prst="chevron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Planning</a:t>
              </a: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317493" y="2702062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976644" y="3455905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422962" y="3455905"/>
              <a:ext cx="1224000" cy="17838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Party 2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891420" y="3455905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22962" y="3749271"/>
              <a:ext cx="1224000" cy="19251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Party 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67408" y="4945389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defPPr>
                <a:defRPr lang="de-DE"/>
              </a:defPPr>
              <a:lvl1pPr>
                <a:defRPr sz="1200" b="1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Emerging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Manufacturer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976644" y="4963592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51384" y="1311077"/>
              <a:ext cx="1238027" cy="372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STYLIZED FFP2</a:t>
              </a:r>
              <a:r>
                <a:rPr kumimoji="0" lang="en-US" sz="1000" b="1" i="0" u="none" strike="noStrike" kern="1200" cap="none" spc="0" normalizeH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SUPPLY CHAINS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67408" y="4203676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defPPr>
                <a:defRPr lang="de-DE"/>
              </a:defPPr>
              <a:lvl1pPr>
                <a:defRPr sz="1200" b="1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Ikea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Model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976644" y="4209748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317493" y="4209748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317493" y="3455905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976644" y="1948219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317493" y="1948219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3307066" y="1713109"/>
              <a:ext cx="2917173" cy="4616752"/>
              <a:chOff x="3307066" y="1713109"/>
              <a:chExt cx="2917173" cy="4956251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3307066" y="1713109"/>
                <a:ext cx="0" cy="495625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4762697" y="1713109"/>
                <a:ext cx="0" cy="495625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224239" y="1713109"/>
                <a:ext cx="0" cy="495625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Rectangle 55"/>
            <p:cNvSpPr/>
            <p:nvPr/>
          </p:nvSpPr>
          <p:spPr>
            <a:xfrm>
              <a:off x="4891420" y="4963592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317493" y="4963592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22962" y="1948219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891420" y="1948219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422802" y="4992311"/>
              <a:ext cx="900000" cy="17838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Party 1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773443" y="5167978"/>
              <a:ext cx="900000" cy="18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Right Arrow 26"/>
            <p:cNvSpPr/>
            <p:nvPr/>
          </p:nvSpPr>
          <p:spPr>
            <a:xfrm rot="16200000">
              <a:off x="3948044" y="3516270"/>
              <a:ext cx="174001" cy="358444"/>
            </a:xfrm>
            <a:prstGeom prst="rightArrow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3422962" y="4209748"/>
              <a:ext cx="1224000" cy="385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In-house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3373616" y="5555001"/>
              <a:ext cx="207828" cy="182057"/>
            </a:xfrm>
            <a:prstGeom prst="rect">
              <a:avLst/>
            </a:prstGeom>
          </p:spPr>
        </p:pic>
        <p:sp>
          <p:nvSpPr>
            <p:cNvPr id="79" name="TextBox 78"/>
            <p:cNvSpPr txBox="1"/>
            <p:nvPr/>
          </p:nvSpPr>
          <p:spPr>
            <a:xfrm>
              <a:off x="3612919" y="5553988"/>
              <a:ext cx="1115957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Bottleneck of critical material</a:t>
              </a:r>
            </a:p>
          </p:txBody>
        </p:sp>
        <p:pic>
          <p:nvPicPr>
            <p:cNvPr id="80" name="Picture 7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1868872" y="5555001"/>
              <a:ext cx="207828" cy="182057"/>
            </a:xfrm>
            <a:prstGeom prst="rect">
              <a:avLst/>
            </a:prstGeom>
          </p:spPr>
        </p:pic>
        <p:sp>
          <p:nvSpPr>
            <p:cNvPr id="81" name="TextBox 80"/>
            <p:cNvSpPr txBox="1"/>
            <p:nvPr/>
          </p:nvSpPr>
          <p:spPr>
            <a:xfrm>
              <a:off x="2108175" y="5553988"/>
              <a:ext cx="1115957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Demand uncertainty</a:t>
              </a:r>
            </a:p>
          </p:txBody>
        </p:sp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1868872" y="5977856"/>
              <a:ext cx="207828" cy="182057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2108175" y="5976843"/>
              <a:ext cx="1115957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Supply uncertainty</a:t>
              </a:r>
            </a:p>
          </p:txBody>
        </p:sp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3373616" y="5944847"/>
              <a:ext cx="207828" cy="182057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3612919" y="5943834"/>
              <a:ext cx="1115957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Long lead times for machinery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67408" y="5533600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defPPr>
                <a:defRPr lang="de-DE"/>
              </a:defPPr>
              <a:lvl1pPr>
                <a:defRPr sz="1200" b="1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Typical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</a:t>
              </a: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hallenges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4837131" y="5555001"/>
              <a:ext cx="207828" cy="182057"/>
            </a:xfrm>
            <a:prstGeom prst="rect">
              <a:avLst/>
            </a:prstGeom>
          </p:spPr>
        </p:pic>
        <p:sp>
          <p:nvSpPr>
            <p:cNvPr id="89" name="TextBox 88"/>
            <p:cNvSpPr txBox="1"/>
            <p:nvPr/>
          </p:nvSpPr>
          <p:spPr>
            <a:xfrm>
              <a:off x="5076434" y="5553988"/>
              <a:ext cx="1122843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Multiple layers of material joined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normally using ultrasonic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welding</a:t>
              </a:r>
              <a:endPara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2" name="Picture 9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6285325" y="5555001"/>
              <a:ext cx="207828" cy="182057"/>
            </a:xfrm>
            <a:prstGeom prst="rect">
              <a:avLst/>
            </a:prstGeom>
          </p:spPr>
        </p:pic>
        <p:sp>
          <p:nvSpPr>
            <p:cNvPr id="93" name="TextBox 92"/>
            <p:cNvSpPr txBox="1"/>
            <p:nvPr/>
          </p:nvSpPr>
          <p:spPr>
            <a:xfrm>
              <a:off x="6524628" y="5553988"/>
              <a:ext cx="1122843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Certificates and conformity </a:t>
              </a:r>
            </a:p>
          </p:txBody>
        </p:sp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00"/>
            <a:stretch/>
          </p:blipFill>
          <p:spPr>
            <a:xfrm>
              <a:off x="6285325" y="5928338"/>
              <a:ext cx="207828" cy="182057"/>
            </a:xfrm>
            <a:prstGeom prst="rect">
              <a:avLst/>
            </a:prstGeom>
          </p:spPr>
        </p:pic>
        <p:sp>
          <p:nvSpPr>
            <p:cNvPr id="97" name="TextBox 96"/>
            <p:cNvSpPr txBox="1"/>
            <p:nvPr/>
          </p:nvSpPr>
          <p:spPr>
            <a:xfrm>
              <a:off x="6524628" y="5927325"/>
              <a:ext cx="1122843" cy="35301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6161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Lab capacities fully used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69092" y="4156683"/>
              <a:ext cx="1224000" cy="17838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lang="en-US" sz="1200" dirty="0" smtClean="0">
                  <a:solidFill>
                    <a:srgbClr val="161616"/>
                  </a:solidFill>
                  <a:latin typeface="Arial"/>
                </a:rPr>
                <a:t>Consumer</a:t>
              </a:r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869092" y="4450049"/>
              <a:ext cx="1224000" cy="19251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r>
                <a:rPr lang="en-US" sz="1200" dirty="0" smtClean="0">
                  <a:solidFill>
                    <a:srgbClr val="161616"/>
                  </a:solidFill>
                  <a:latin typeface="Arial"/>
                </a:rPr>
                <a:t>Face mask kits</a:t>
              </a:r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ight Arrow 68"/>
            <p:cNvSpPr/>
            <p:nvPr/>
          </p:nvSpPr>
          <p:spPr>
            <a:xfrm rot="16200000">
              <a:off x="5394174" y="4217048"/>
              <a:ext cx="174001" cy="358444"/>
            </a:xfrm>
            <a:prstGeom prst="rightArrow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3219"/>
                </a:buClr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161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07178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20585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9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QUOTES FROM 39 INTERVIEWS: SPEED IS KEY 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128636" y="2726216"/>
            <a:ext cx="9714951" cy="1278848"/>
            <a:chOff x="1128636" y="1654642"/>
            <a:chExt cx="9714951" cy="1278848"/>
          </a:xfrm>
        </p:grpSpPr>
        <p:grpSp>
          <p:nvGrpSpPr>
            <p:cNvPr id="6" name="Group 5"/>
            <p:cNvGrpSpPr/>
            <p:nvPr/>
          </p:nvGrpSpPr>
          <p:grpSpPr>
            <a:xfrm>
              <a:off x="1128636" y="1654642"/>
              <a:ext cx="4696350" cy="1278848"/>
              <a:chOff x="848544" y="2403289"/>
              <a:chExt cx="4696350" cy="1278848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848544" y="2403289"/>
                <a:ext cx="636390" cy="474946"/>
                <a:chOff x="340696" y="2402761"/>
                <a:chExt cx="636390" cy="474946"/>
              </a:xfrm>
            </p:grpSpPr>
            <p:sp>
              <p:nvSpPr>
                <p:cNvPr id="9" name="Freeform 59">
                  <a:extLst>
                    <a:ext uri="{FF2B5EF4-FFF2-40B4-BE49-F238E27FC236}">
                      <a16:creationId xmlns:a16="http://schemas.microsoft.com/office/drawing/2014/main" id="{EA72EFF5-D9DD-4F35-A8E1-FF2B26F22116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40696" y="2402761"/>
                  <a:ext cx="286448" cy="474946"/>
                </a:xfrm>
                <a:custGeom>
                  <a:avLst/>
                  <a:gdLst>
                    <a:gd name="T0" fmla="*/ 528 w 582"/>
                    <a:gd name="T1" fmla="*/ 0 h 968"/>
                    <a:gd name="T2" fmla="*/ 528 w 582"/>
                    <a:gd name="T3" fmla="*/ 70 h 968"/>
                    <a:gd name="T4" fmla="*/ 210 w 582"/>
                    <a:gd name="T5" fmla="*/ 516 h 968"/>
                    <a:gd name="T6" fmla="*/ 240 w 582"/>
                    <a:gd name="T7" fmla="*/ 538 h 968"/>
                    <a:gd name="T8" fmla="*/ 366 w 582"/>
                    <a:gd name="T9" fmla="*/ 496 h 968"/>
                    <a:gd name="T10" fmla="*/ 578 w 582"/>
                    <a:gd name="T11" fmla="*/ 730 h 968"/>
                    <a:gd name="T12" fmla="*/ 320 w 582"/>
                    <a:gd name="T13" fmla="*/ 968 h 968"/>
                    <a:gd name="T14" fmla="*/ 28 w 582"/>
                    <a:gd name="T15" fmla="*/ 566 h 968"/>
                    <a:gd name="T16" fmla="*/ 528 w 582"/>
                    <a:gd name="T17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2" h="968">
                      <a:moveTo>
                        <a:pt x="528" y="0"/>
                      </a:moveTo>
                      <a:cubicBezTo>
                        <a:pt x="528" y="35"/>
                        <a:pt x="528" y="70"/>
                        <a:pt x="528" y="70"/>
                      </a:cubicBezTo>
                      <a:cubicBezTo>
                        <a:pt x="528" y="70"/>
                        <a:pt x="202" y="171"/>
                        <a:pt x="210" y="516"/>
                      </a:cubicBezTo>
                      <a:cubicBezTo>
                        <a:pt x="210" y="516"/>
                        <a:pt x="207" y="550"/>
                        <a:pt x="240" y="538"/>
                      </a:cubicBezTo>
                      <a:cubicBezTo>
                        <a:pt x="240" y="538"/>
                        <a:pt x="289" y="493"/>
                        <a:pt x="366" y="496"/>
                      </a:cubicBezTo>
                      <a:cubicBezTo>
                        <a:pt x="366" y="496"/>
                        <a:pt x="582" y="505"/>
                        <a:pt x="578" y="730"/>
                      </a:cubicBezTo>
                      <a:cubicBezTo>
                        <a:pt x="578" y="730"/>
                        <a:pt x="560" y="962"/>
                        <a:pt x="320" y="968"/>
                      </a:cubicBezTo>
                      <a:cubicBezTo>
                        <a:pt x="0" y="936"/>
                        <a:pt x="28" y="566"/>
                        <a:pt x="28" y="566"/>
                      </a:cubicBezTo>
                      <a:cubicBezTo>
                        <a:pt x="28" y="566"/>
                        <a:pt x="7" y="180"/>
                        <a:pt x="5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ffectLst/>
                <a:extLst/>
              </p:spPr>
              <p:txBody>
                <a:bodyPr vert="horz" wrap="square" lIns="91071" tIns="45535" rIns="91071" bIns="4553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10" name="Freeform 4">
                  <a:extLst>
                    <a:ext uri="{FF2B5EF4-FFF2-40B4-BE49-F238E27FC236}">
                      <a16:creationId xmlns:a16="http://schemas.microsoft.com/office/drawing/2014/main" id="{93CDC556-806F-4B1E-922F-D244C916600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690638" y="2402761"/>
                  <a:ext cx="286448" cy="474946"/>
                </a:xfrm>
                <a:custGeom>
                  <a:avLst/>
                  <a:gdLst>
                    <a:gd name="T0" fmla="*/ 528 w 582"/>
                    <a:gd name="T1" fmla="*/ 0 h 968"/>
                    <a:gd name="T2" fmla="*/ 528 w 582"/>
                    <a:gd name="T3" fmla="*/ 70 h 968"/>
                    <a:gd name="T4" fmla="*/ 210 w 582"/>
                    <a:gd name="T5" fmla="*/ 516 h 968"/>
                    <a:gd name="T6" fmla="*/ 240 w 582"/>
                    <a:gd name="T7" fmla="*/ 538 h 968"/>
                    <a:gd name="T8" fmla="*/ 366 w 582"/>
                    <a:gd name="T9" fmla="*/ 496 h 968"/>
                    <a:gd name="T10" fmla="*/ 578 w 582"/>
                    <a:gd name="T11" fmla="*/ 730 h 968"/>
                    <a:gd name="T12" fmla="*/ 320 w 582"/>
                    <a:gd name="T13" fmla="*/ 968 h 968"/>
                    <a:gd name="T14" fmla="*/ 28 w 582"/>
                    <a:gd name="T15" fmla="*/ 566 h 968"/>
                    <a:gd name="T16" fmla="*/ 528 w 582"/>
                    <a:gd name="T17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2" h="968">
                      <a:moveTo>
                        <a:pt x="528" y="0"/>
                      </a:moveTo>
                      <a:cubicBezTo>
                        <a:pt x="528" y="35"/>
                        <a:pt x="528" y="70"/>
                        <a:pt x="528" y="70"/>
                      </a:cubicBezTo>
                      <a:cubicBezTo>
                        <a:pt x="528" y="70"/>
                        <a:pt x="202" y="171"/>
                        <a:pt x="210" y="516"/>
                      </a:cubicBezTo>
                      <a:cubicBezTo>
                        <a:pt x="210" y="516"/>
                        <a:pt x="207" y="550"/>
                        <a:pt x="240" y="538"/>
                      </a:cubicBezTo>
                      <a:cubicBezTo>
                        <a:pt x="240" y="538"/>
                        <a:pt x="289" y="493"/>
                        <a:pt x="366" y="496"/>
                      </a:cubicBezTo>
                      <a:cubicBezTo>
                        <a:pt x="366" y="496"/>
                        <a:pt x="582" y="505"/>
                        <a:pt x="578" y="730"/>
                      </a:cubicBezTo>
                      <a:cubicBezTo>
                        <a:pt x="578" y="730"/>
                        <a:pt x="560" y="962"/>
                        <a:pt x="320" y="968"/>
                      </a:cubicBezTo>
                      <a:cubicBezTo>
                        <a:pt x="0" y="936"/>
                        <a:pt x="28" y="566"/>
                        <a:pt x="28" y="566"/>
                      </a:cubicBezTo>
                      <a:cubicBezTo>
                        <a:pt x="28" y="566"/>
                        <a:pt x="7" y="180"/>
                        <a:pt x="5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ffectLst/>
                <a:extLst/>
              </p:spPr>
              <p:txBody>
                <a:bodyPr vert="horz" wrap="square" lIns="91071" tIns="45535" rIns="91071" bIns="4553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20234A-83C5-461F-A14C-0857B237A5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0037" y="2403289"/>
                <a:ext cx="3704857" cy="1278848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>
                <a:lvl1pPr lvl="0" indent="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Segoe UI" panose="020B0502040204020203" pitchFamily="34" charset="0"/>
                  <a:buChar char="​"/>
                  <a:defRPr sz="1600">
                    <a:cs typeface="Arial" panose="020B0604020202020204" pitchFamily="34" charset="0"/>
                  </a:defRPr>
                </a:lvl1pPr>
                <a:lvl2pPr marL="228600"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2pPr>
                <a:lvl3pPr marL="515938" lvl="2" indent="-2873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—"/>
                  <a:defRPr sz="1600">
                    <a:cs typeface="Arial" panose="020B0604020202020204" pitchFamily="34" charset="0"/>
                  </a:defRPr>
                </a:lvl3pPr>
                <a:lvl4pPr marL="742950" lvl="3" indent="-1825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»"/>
                  <a:defRPr sz="1600">
                    <a:cs typeface="Arial" panose="020B0604020202020204" pitchFamily="34" charset="0"/>
                  </a:defRPr>
                </a:lvl4pPr>
                <a:lvl5pPr marL="914400" lvl="4" indent="-1365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›"/>
                  <a:defRPr sz="1600">
                    <a:cs typeface="Arial" panose="020B0604020202020204" pitchFamily="34" charset="0"/>
                  </a:defRPr>
                </a:lvl5pPr>
                <a:lvl6pPr marL="1085850" lvl="5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lvl="6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lvl="7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lvl="8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r>
                  <a:rPr lang="en-US" sz="1800" b="1" dirty="0" smtClean="0">
                    <a:cs typeface="+mn-cs"/>
                  </a:rPr>
                  <a:t>The process from product development to production normally needs at least 6 months. Now, we realized everything in 1-2 weeks.</a:t>
                </a:r>
                <a:endParaRPr lang="en-US" sz="1800" b="1" dirty="0">
                  <a:cs typeface="+mn-cs"/>
                </a:endParaRPr>
              </a:p>
              <a:p>
                <a:pPr algn="r"/>
                <a:r>
                  <a:rPr lang="en-US" sz="1400" i="1" dirty="0"/>
                  <a:t>Head of R&amp;D, medical </a:t>
                </a:r>
                <a:r>
                  <a:rPr lang="en-US" sz="1400" i="1" dirty="0" smtClean="0"/>
                  <a:t>industry</a:t>
                </a:r>
                <a:endParaRPr lang="en-US" sz="1400" i="1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180089" y="1654642"/>
              <a:ext cx="4663498" cy="1246139"/>
              <a:chOff x="848544" y="997453"/>
              <a:chExt cx="4663498" cy="1246139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848544" y="997453"/>
                <a:ext cx="636390" cy="474946"/>
                <a:chOff x="340696" y="996925"/>
                <a:chExt cx="636390" cy="474946"/>
              </a:xfrm>
            </p:grpSpPr>
            <p:sp>
              <p:nvSpPr>
                <p:cNvPr id="14" name="Freeform 59">
                  <a:extLst>
                    <a:ext uri="{FF2B5EF4-FFF2-40B4-BE49-F238E27FC236}">
                      <a16:creationId xmlns:a16="http://schemas.microsoft.com/office/drawing/2014/main" id="{EA72EFF5-D9DD-4F35-A8E1-FF2B26F22116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40696" y="996925"/>
                  <a:ext cx="286448" cy="474946"/>
                </a:xfrm>
                <a:custGeom>
                  <a:avLst/>
                  <a:gdLst>
                    <a:gd name="T0" fmla="*/ 528 w 582"/>
                    <a:gd name="T1" fmla="*/ 0 h 968"/>
                    <a:gd name="T2" fmla="*/ 528 w 582"/>
                    <a:gd name="T3" fmla="*/ 70 h 968"/>
                    <a:gd name="T4" fmla="*/ 210 w 582"/>
                    <a:gd name="T5" fmla="*/ 516 h 968"/>
                    <a:gd name="T6" fmla="*/ 240 w 582"/>
                    <a:gd name="T7" fmla="*/ 538 h 968"/>
                    <a:gd name="T8" fmla="*/ 366 w 582"/>
                    <a:gd name="T9" fmla="*/ 496 h 968"/>
                    <a:gd name="T10" fmla="*/ 578 w 582"/>
                    <a:gd name="T11" fmla="*/ 730 h 968"/>
                    <a:gd name="T12" fmla="*/ 320 w 582"/>
                    <a:gd name="T13" fmla="*/ 968 h 968"/>
                    <a:gd name="T14" fmla="*/ 28 w 582"/>
                    <a:gd name="T15" fmla="*/ 566 h 968"/>
                    <a:gd name="T16" fmla="*/ 528 w 582"/>
                    <a:gd name="T17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2" h="968">
                      <a:moveTo>
                        <a:pt x="528" y="0"/>
                      </a:moveTo>
                      <a:cubicBezTo>
                        <a:pt x="528" y="35"/>
                        <a:pt x="528" y="70"/>
                        <a:pt x="528" y="70"/>
                      </a:cubicBezTo>
                      <a:cubicBezTo>
                        <a:pt x="528" y="70"/>
                        <a:pt x="202" y="171"/>
                        <a:pt x="210" y="516"/>
                      </a:cubicBezTo>
                      <a:cubicBezTo>
                        <a:pt x="210" y="516"/>
                        <a:pt x="207" y="550"/>
                        <a:pt x="240" y="538"/>
                      </a:cubicBezTo>
                      <a:cubicBezTo>
                        <a:pt x="240" y="538"/>
                        <a:pt x="289" y="493"/>
                        <a:pt x="366" y="496"/>
                      </a:cubicBezTo>
                      <a:cubicBezTo>
                        <a:pt x="366" y="496"/>
                        <a:pt x="582" y="505"/>
                        <a:pt x="578" y="730"/>
                      </a:cubicBezTo>
                      <a:cubicBezTo>
                        <a:pt x="578" y="730"/>
                        <a:pt x="560" y="962"/>
                        <a:pt x="320" y="968"/>
                      </a:cubicBezTo>
                      <a:cubicBezTo>
                        <a:pt x="0" y="936"/>
                        <a:pt x="28" y="566"/>
                        <a:pt x="28" y="566"/>
                      </a:cubicBezTo>
                      <a:cubicBezTo>
                        <a:pt x="28" y="566"/>
                        <a:pt x="7" y="180"/>
                        <a:pt x="5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ffectLst/>
                <a:extLst/>
              </p:spPr>
              <p:txBody>
                <a:bodyPr vert="horz" wrap="square" lIns="91071" tIns="45535" rIns="91071" bIns="4553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 b="1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15" name="Freeform 4">
                  <a:extLst>
                    <a:ext uri="{FF2B5EF4-FFF2-40B4-BE49-F238E27FC236}">
                      <a16:creationId xmlns:a16="http://schemas.microsoft.com/office/drawing/2014/main" id="{93CDC556-806F-4B1E-922F-D244C916600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690638" y="996925"/>
                  <a:ext cx="286448" cy="474946"/>
                </a:xfrm>
                <a:custGeom>
                  <a:avLst/>
                  <a:gdLst>
                    <a:gd name="T0" fmla="*/ 528 w 582"/>
                    <a:gd name="T1" fmla="*/ 0 h 968"/>
                    <a:gd name="T2" fmla="*/ 528 w 582"/>
                    <a:gd name="T3" fmla="*/ 70 h 968"/>
                    <a:gd name="T4" fmla="*/ 210 w 582"/>
                    <a:gd name="T5" fmla="*/ 516 h 968"/>
                    <a:gd name="T6" fmla="*/ 240 w 582"/>
                    <a:gd name="T7" fmla="*/ 538 h 968"/>
                    <a:gd name="T8" fmla="*/ 366 w 582"/>
                    <a:gd name="T9" fmla="*/ 496 h 968"/>
                    <a:gd name="T10" fmla="*/ 578 w 582"/>
                    <a:gd name="T11" fmla="*/ 730 h 968"/>
                    <a:gd name="T12" fmla="*/ 320 w 582"/>
                    <a:gd name="T13" fmla="*/ 968 h 968"/>
                    <a:gd name="T14" fmla="*/ 28 w 582"/>
                    <a:gd name="T15" fmla="*/ 566 h 968"/>
                    <a:gd name="T16" fmla="*/ 528 w 582"/>
                    <a:gd name="T17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2" h="968">
                      <a:moveTo>
                        <a:pt x="528" y="0"/>
                      </a:moveTo>
                      <a:cubicBezTo>
                        <a:pt x="528" y="35"/>
                        <a:pt x="528" y="70"/>
                        <a:pt x="528" y="70"/>
                      </a:cubicBezTo>
                      <a:cubicBezTo>
                        <a:pt x="528" y="70"/>
                        <a:pt x="202" y="171"/>
                        <a:pt x="210" y="516"/>
                      </a:cubicBezTo>
                      <a:cubicBezTo>
                        <a:pt x="210" y="516"/>
                        <a:pt x="207" y="550"/>
                        <a:pt x="240" y="538"/>
                      </a:cubicBezTo>
                      <a:cubicBezTo>
                        <a:pt x="240" y="538"/>
                        <a:pt x="289" y="493"/>
                        <a:pt x="366" y="496"/>
                      </a:cubicBezTo>
                      <a:cubicBezTo>
                        <a:pt x="366" y="496"/>
                        <a:pt x="582" y="505"/>
                        <a:pt x="578" y="730"/>
                      </a:cubicBezTo>
                      <a:cubicBezTo>
                        <a:pt x="578" y="730"/>
                        <a:pt x="560" y="962"/>
                        <a:pt x="320" y="968"/>
                      </a:cubicBezTo>
                      <a:cubicBezTo>
                        <a:pt x="0" y="936"/>
                        <a:pt x="28" y="566"/>
                        <a:pt x="28" y="566"/>
                      </a:cubicBezTo>
                      <a:cubicBezTo>
                        <a:pt x="28" y="566"/>
                        <a:pt x="7" y="180"/>
                        <a:pt x="5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ffectLst/>
                <a:extLst/>
              </p:spPr>
              <p:txBody>
                <a:bodyPr vert="horz" wrap="square" lIns="91071" tIns="45535" rIns="91071" bIns="4553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 b="1" dirty="0">
                    <a:solidFill>
                      <a:schemeClr val="accent1"/>
                    </a:solidFill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0234A-83C5-461F-A14C-0857B237A5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0035" y="997453"/>
                <a:ext cx="3672007" cy="1246139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>
                <a:lvl1pPr lvl="0" indent="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Segoe UI" panose="020B0502040204020203" pitchFamily="34" charset="0"/>
                  <a:buChar char="​"/>
                  <a:defRPr sz="1600">
                    <a:cs typeface="Arial" panose="020B0604020202020204" pitchFamily="34" charset="0"/>
                  </a:defRPr>
                </a:lvl1pPr>
                <a:lvl2pPr marL="228600"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2pPr>
                <a:lvl3pPr marL="515938" lvl="2" indent="-2873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—"/>
                  <a:defRPr sz="1600">
                    <a:cs typeface="Arial" panose="020B0604020202020204" pitchFamily="34" charset="0"/>
                  </a:defRPr>
                </a:lvl3pPr>
                <a:lvl4pPr marL="742950" lvl="3" indent="-1825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»"/>
                  <a:defRPr sz="1600">
                    <a:cs typeface="Arial" panose="020B0604020202020204" pitchFamily="34" charset="0"/>
                  </a:defRPr>
                </a:lvl4pPr>
                <a:lvl5pPr marL="914400" lvl="4" indent="-1365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›"/>
                  <a:defRPr sz="1600">
                    <a:cs typeface="Arial" panose="020B0604020202020204" pitchFamily="34" charset="0"/>
                  </a:defRPr>
                </a:lvl5pPr>
                <a:lvl6pPr marL="1085850" lvl="5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lvl="6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lvl="7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lvl="8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r>
                  <a:rPr lang="en-US" sz="1800" b="1" dirty="0" smtClean="0">
                    <a:cs typeface="+mn-cs"/>
                  </a:rPr>
                  <a:t>From Friday to Monday we developed the masks and planned production. On Monday we started the production.</a:t>
                </a:r>
              </a:p>
              <a:p>
                <a:pPr algn="r"/>
                <a:r>
                  <a:rPr lang="en-US" sz="1400" i="1" dirty="0" smtClean="0"/>
                  <a:t>CEO, </a:t>
                </a:r>
                <a:r>
                  <a:rPr lang="en-US" sz="1400" i="1" dirty="0"/>
                  <a:t>automotive </a:t>
                </a:r>
                <a:r>
                  <a:rPr lang="en-US" sz="1400" i="1" dirty="0" smtClean="0"/>
                  <a:t>industry</a:t>
                </a:r>
                <a:endParaRPr lang="en-US" sz="1400" i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76085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14" name="think-cell Slide" r:id="rId28" imgW="359" imgH="358" progId="TCLayout.ActiveDocument.1">
                  <p:embed/>
                </p:oleObj>
              </mc:Choice>
              <mc:Fallback>
                <p:oleObj name="think-cell Slide" r:id="rId28" imgW="359" imgH="35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Rectangle 8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 err="1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6245134"/>
            <a:ext cx="12192000" cy="65760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56170" y="980728"/>
            <a:ext cx="7416824" cy="5787286"/>
          </a:xfrm>
          <a:prstGeom prst="rect">
            <a:avLst/>
          </a:prstGeom>
          <a:solidFill>
            <a:srgbClr val="F7D0C8">
              <a:alpha val="67059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87" name="Down Arrow 86"/>
          <p:cNvSpPr/>
          <p:nvPr/>
        </p:nvSpPr>
        <p:spPr>
          <a:xfrm rot="16200000">
            <a:off x="1445557" y="2449942"/>
            <a:ext cx="2017684" cy="3249958"/>
          </a:xfrm>
          <a:prstGeom prst="downArrow">
            <a:avLst>
              <a:gd name="adj1" fmla="val 100000"/>
              <a:gd name="adj2" fmla="val 28816"/>
            </a:avLst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AD-HOC SUPPLY CHAINS HAVE BEEN DRIVEN BY STRONG COMMITMENTS AND WERE ENABLED BY SPEED</a:t>
            </a:r>
            <a:endParaRPr 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F6D7BF48-67D4-4F15-B5C7-B0644513C31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633861" y="2002087"/>
            <a:ext cx="2340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en-US" sz="1700" b="1" dirty="0" smtClean="0"/>
              <a:t>Hands-on actions </a:t>
            </a:r>
            <a:r>
              <a:rPr lang="en-US" sz="1700" dirty="0" smtClean="0"/>
              <a:t>by management and team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C18854FF-504C-45B0-AD4F-751E64E546E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999268" y="1985572"/>
            <a:ext cx="2340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sz="1700" b="1" kern="0" dirty="0" smtClean="0"/>
              <a:t>Avoiding standard </a:t>
            </a:r>
          </a:p>
          <a:p>
            <a:r>
              <a:rPr lang="en-US" sz="1700" b="1" kern="0" dirty="0" smtClean="0"/>
              <a:t>processes </a:t>
            </a:r>
            <a:r>
              <a:rPr lang="en-US" sz="1700" kern="0" dirty="0" smtClean="0"/>
              <a:t>to reduce time to market</a:t>
            </a:r>
            <a:endParaRPr lang="en-US" sz="1700" kern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DBB96B-EAEC-4916-8B09-3D595FBC0561}"/>
              </a:ext>
            </a:extLst>
          </p:cNvPr>
          <p:cNvSpPr/>
          <p:nvPr/>
        </p:nvSpPr>
        <p:spPr>
          <a:xfrm>
            <a:off x="5809178" y="2826204"/>
            <a:ext cx="996386" cy="146643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4" name="Rectangle 10">
            <a:extLst>
              <a:ext uri="{FF2B5EF4-FFF2-40B4-BE49-F238E27FC236}">
                <a16:creationId xmlns:a16="http://schemas.microsoft.com/office/drawing/2014/main" id="{DB3B2C06-3DD3-4948-AFA2-AAB3C10421F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103768" y="1321986"/>
            <a:ext cx="2340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en-US" sz="1700" b="1" dirty="0" smtClean="0">
                <a:latin typeface="+mn-lt"/>
              </a:rPr>
              <a:t>Designing products to availability </a:t>
            </a:r>
            <a:r>
              <a:rPr lang="en-US" sz="1700" dirty="0" smtClean="0">
                <a:latin typeface="+mn-lt"/>
              </a:rPr>
              <a:t>of material and assets</a:t>
            </a:r>
            <a:endParaRPr lang="en-US" sz="1700" dirty="0">
              <a:latin typeface="+mn-lt"/>
            </a:endParaRPr>
          </a:p>
        </p:txBody>
      </p:sp>
      <p:sp>
        <p:nvSpPr>
          <p:cNvPr id="67" name="Down Arrow 66"/>
          <p:cNvSpPr/>
          <p:nvPr/>
        </p:nvSpPr>
        <p:spPr>
          <a:xfrm rot="5400000">
            <a:off x="7756841" y="1459054"/>
            <a:ext cx="3073340" cy="5270273"/>
          </a:xfrm>
          <a:prstGeom prst="downArrow">
            <a:avLst>
              <a:gd name="adj1" fmla="val 100000"/>
              <a:gd name="adj2" fmla="val 28816"/>
            </a:avLst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DB3B2C06-3DD3-4948-AFA2-AAB3C10421F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949520" y="5730801"/>
            <a:ext cx="281959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en-US" sz="1700" b="1" dirty="0" smtClean="0">
                <a:latin typeface="+mn-lt"/>
              </a:rPr>
              <a:t>Leveraging regional partners </a:t>
            </a:r>
            <a:r>
              <a:rPr lang="en-US" sz="1700" dirty="0" smtClean="0">
                <a:latin typeface="+mn-lt"/>
              </a:rPr>
              <a:t>and their core competencies </a:t>
            </a:r>
            <a:endParaRPr lang="en-US" sz="1700" dirty="0">
              <a:latin typeface="+mn-lt"/>
            </a:endParaRPr>
          </a:p>
        </p:txBody>
      </p:sp>
      <p:sp>
        <p:nvSpPr>
          <p:cNvPr id="81" name="Rectangle 10">
            <a:extLst>
              <a:ext uri="{FF2B5EF4-FFF2-40B4-BE49-F238E27FC236}">
                <a16:creationId xmlns:a16="http://schemas.microsoft.com/office/drawing/2014/main" id="{DB3B2C06-3DD3-4948-AFA2-AAB3C10421FE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5767806" y="5643917"/>
            <a:ext cx="287928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en-US" sz="1700" b="1" dirty="0" smtClean="0">
                <a:latin typeface="+mn-lt"/>
              </a:rPr>
              <a:t>Direct communication </a:t>
            </a:r>
            <a:r>
              <a:rPr lang="en-US" sz="1700" dirty="0" smtClean="0">
                <a:latin typeface="+mn-lt"/>
              </a:rPr>
              <a:t>within company and public including word-of-mouth</a:t>
            </a:r>
            <a:endParaRPr lang="en-US" sz="1700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05460" y="2902426"/>
            <a:ext cx="2016871" cy="22289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5273768" y="2339845"/>
            <a:ext cx="0" cy="21044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4327559" y="2830982"/>
            <a:ext cx="2174706" cy="232179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201132" y="3056998"/>
            <a:ext cx="2175464" cy="2074384"/>
          </a:xfrm>
          <a:prstGeom prst="ellipse">
            <a:avLst/>
          </a:prstGeom>
          <a:solidFill>
            <a:srgbClr val="C00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050" dirty="0" smtClean="0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54715" y="3753375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lnSpc>
                <a:spcPct val="86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Ad-hoc </a:t>
            </a:r>
          </a:p>
          <a:p>
            <a:pPr algn="ctr">
              <a:lnSpc>
                <a:spcPct val="86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supply chains</a:t>
            </a:r>
          </a:p>
        </p:txBody>
      </p:sp>
      <p:sp>
        <p:nvSpPr>
          <p:cNvPr id="93" name="Rectangle 10">
            <a:extLst>
              <a:ext uri="{FF2B5EF4-FFF2-40B4-BE49-F238E27FC236}">
                <a16:creationId xmlns:a16="http://schemas.microsoft.com/office/drawing/2014/main" id="{C18854FF-504C-45B0-AD4F-751E64E546E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578742" y="3759887"/>
            <a:ext cx="277073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700" b="1" kern="0" dirty="0" smtClean="0"/>
              <a:t>Limited material/asset availability </a:t>
            </a:r>
            <a:r>
              <a:rPr lang="en-US" sz="1700" kern="0" dirty="0" smtClean="0"/>
              <a:t>due to need </a:t>
            </a:r>
          </a:p>
          <a:p>
            <a:r>
              <a:rPr lang="en-US" sz="1700" kern="0" dirty="0" smtClean="0"/>
              <a:t>for speed and competition</a:t>
            </a:r>
            <a:endParaRPr lang="en-US" sz="1700" kern="0" dirty="0"/>
          </a:p>
        </p:txBody>
      </p:sp>
      <p:sp>
        <p:nvSpPr>
          <p:cNvPr id="94" name="Rectangle 10">
            <a:extLst>
              <a:ext uri="{FF2B5EF4-FFF2-40B4-BE49-F238E27FC236}">
                <a16:creationId xmlns:a16="http://schemas.microsoft.com/office/drawing/2014/main" id="{C18854FF-504C-45B0-AD4F-751E64E546E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571576" y="4713943"/>
            <a:ext cx="29489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700" b="1" kern="0" dirty="0" smtClean="0"/>
              <a:t>Conflicts in teams</a:t>
            </a:r>
          </a:p>
          <a:p>
            <a:r>
              <a:rPr lang="en-US" sz="1700" kern="0" dirty="0" smtClean="0"/>
              <a:t>due to stress, high workload and challenging situation</a:t>
            </a:r>
            <a:endParaRPr lang="en-US" sz="1700" kern="0" dirty="0"/>
          </a:p>
        </p:txBody>
      </p:sp>
      <p:sp>
        <p:nvSpPr>
          <p:cNvPr id="95" name="Rectangle 10">
            <a:extLst>
              <a:ext uri="{FF2B5EF4-FFF2-40B4-BE49-F238E27FC236}">
                <a16:creationId xmlns:a16="http://schemas.microsoft.com/office/drawing/2014/main" id="{C18854FF-504C-45B0-AD4F-751E64E546E9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8578742" y="2873858"/>
            <a:ext cx="295066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r>
              <a:rPr lang="en-US" sz="1700" b="1" kern="0" dirty="0" smtClean="0"/>
              <a:t>Limited demand visibility</a:t>
            </a:r>
          </a:p>
          <a:p>
            <a:r>
              <a:rPr lang="en-US" sz="1700" kern="0" dirty="0" smtClean="0"/>
              <a:t>due to uncertainty </a:t>
            </a:r>
          </a:p>
          <a:p>
            <a:r>
              <a:rPr lang="en-US" sz="1700" kern="0" dirty="0" smtClean="0"/>
              <a:t>and politics</a:t>
            </a:r>
            <a:endParaRPr lang="en-US" sz="1700" kern="0" dirty="0">
              <a:solidFill>
                <a:srgbClr val="FF0000"/>
              </a:solidFill>
            </a:endParaRPr>
          </a:p>
        </p:txBody>
      </p:sp>
      <p:sp>
        <p:nvSpPr>
          <p:cNvPr id="89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7602582" y="2911370"/>
            <a:ext cx="724325" cy="72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sp>
        <p:nvSpPr>
          <p:cNvPr id="111" name="Freeform 26"/>
          <p:cNvSpPr>
            <a:spLocks noEditPoints="1"/>
          </p:cNvSpPr>
          <p:nvPr/>
        </p:nvSpPr>
        <p:spPr bwMode="auto">
          <a:xfrm>
            <a:off x="7759375" y="2966960"/>
            <a:ext cx="451749" cy="556062"/>
          </a:xfrm>
          <a:custGeom>
            <a:avLst/>
            <a:gdLst>
              <a:gd name="T0" fmla="*/ 41 w 2484"/>
              <a:gd name="T1" fmla="*/ 3062 h 3240"/>
              <a:gd name="T2" fmla="*/ 130 w 2484"/>
              <a:gd name="T3" fmla="*/ 2880 h 3240"/>
              <a:gd name="T4" fmla="*/ 502 w 2484"/>
              <a:gd name="T5" fmla="*/ 3112 h 3240"/>
              <a:gd name="T6" fmla="*/ 289 w 2484"/>
              <a:gd name="T7" fmla="*/ 3240 h 3240"/>
              <a:gd name="T8" fmla="*/ 468 w 2484"/>
              <a:gd name="T9" fmla="*/ 2922 h 3240"/>
              <a:gd name="T10" fmla="*/ 151 w 2484"/>
              <a:gd name="T11" fmla="*/ 2742 h 3240"/>
              <a:gd name="T12" fmla="*/ 252 w 2484"/>
              <a:gd name="T13" fmla="*/ 2485 h 3240"/>
              <a:gd name="T14" fmla="*/ 483 w 2484"/>
              <a:gd name="T15" fmla="*/ 2093 h 3240"/>
              <a:gd name="T16" fmla="*/ 829 w 2484"/>
              <a:gd name="T17" fmla="*/ 2292 h 3240"/>
              <a:gd name="T18" fmla="*/ 902 w 2484"/>
              <a:gd name="T19" fmla="*/ 2432 h 3240"/>
              <a:gd name="T20" fmla="*/ 724 w 2484"/>
              <a:gd name="T21" fmla="*/ 2745 h 3240"/>
              <a:gd name="T22" fmla="*/ 529 w 2484"/>
              <a:gd name="T23" fmla="*/ 2954 h 3240"/>
              <a:gd name="T24" fmla="*/ 682 w 2484"/>
              <a:gd name="T25" fmla="*/ 2064 h 3240"/>
              <a:gd name="T26" fmla="*/ 229 w 2484"/>
              <a:gd name="T27" fmla="*/ 1366 h 3240"/>
              <a:gd name="T28" fmla="*/ 299 w 2484"/>
              <a:gd name="T29" fmla="*/ 705 h 3240"/>
              <a:gd name="T30" fmla="*/ 805 w 2484"/>
              <a:gd name="T31" fmla="*/ 154 h 3240"/>
              <a:gd name="T32" fmla="*/ 982 w 2484"/>
              <a:gd name="T33" fmla="*/ 73 h 3240"/>
              <a:gd name="T34" fmla="*/ 1336 w 2484"/>
              <a:gd name="T35" fmla="*/ 0 h 3240"/>
              <a:gd name="T36" fmla="*/ 1836 w 2484"/>
              <a:gd name="T37" fmla="*/ 138 h 3240"/>
              <a:gd name="T38" fmla="*/ 2396 w 2484"/>
              <a:gd name="T39" fmla="*/ 761 h 3240"/>
              <a:gd name="T40" fmla="*/ 2456 w 2484"/>
              <a:gd name="T41" fmla="*/ 966 h 3240"/>
              <a:gd name="T42" fmla="*/ 2416 w 2484"/>
              <a:gd name="T43" fmla="*/ 1487 h 3240"/>
              <a:gd name="T44" fmla="*/ 2236 w 2484"/>
              <a:gd name="T45" fmla="*/ 1828 h 3240"/>
              <a:gd name="T46" fmla="*/ 1828 w 2484"/>
              <a:gd name="T47" fmla="*/ 2160 h 3240"/>
              <a:gd name="T48" fmla="*/ 1534 w 2484"/>
              <a:gd name="T49" fmla="*/ 2260 h 3240"/>
              <a:gd name="T50" fmla="*/ 1599 w 2484"/>
              <a:gd name="T51" fmla="*/ 2080 h 3240"/>
              <a:gd name="T52" fmla="*/ 2135 w 2484"/>
              <a:gd name="T53" fmla="*/ 1695 h 3240"/>
              <a:gd name="T54" fmla="*/ 2283 w 2484"/>
              <a:gd name="T55" fmla="*/ 953 h 3240"/>
              <a:gd name="T56" fmla="*/ 1876 w 2484"/>
              <a:gd name="T57" fmla="*/ 340 h 3240"/>
              <a:gd name="T58" fmla="*/ 1142 w 2484"/>
              <a:gd name="T59" fmla="*/ 193 h 3240"/>
              <a:gd name="T60" fmla="*/ 929 w 2484"/>
              <a:gd name="T61" fmla="*/ 259 h 3240"/>
              <a:gd name="T62" fmla="*/ 389 w 2484"/>
              <a:gd name="T63" fmla="*/ 914 h 3240"/>
              <a:gd name="T64" fmla="*/ 516 w 2484"/>
              <a:gd name="T65" fmla="*/ 1660 h 3240"/>
              <a:gd name="T66" fmla="*/ 1049 w 2484"/>
              <a:gd name="T67" fmla="*/ 2080 h 3240"/>
              <a:gd name="T68" fmla="*/ 711 w 2484"/>
              <a:gd name="T69" fmla="*/ 1606 h 3240"/>
              <a:gd name="T70" fmla="*/ 976 w 2484"/>
              <a:gd name="T71" fmla="*/ 1167 h 3240"/>
              <a:gd name="T72" fmla="*/ 847 w 2484"/>
              <a:gd name="T73" fmla="*/ 1624 h 3240"/>
              <a:gd name="T74" fmla="*/ 1196 w 2484"/>
              <a:gd name="T75" fmla="*/ 1265 h 3240"/>
              <a:gd name="T76" fmla="*/ 1479 w 2484"/>
              <a:gd name="T77" fmla="*/ 1290 h 3240"/>
              <a:gd name="T78" fmla="*/ 1212 w 2484"/>
              <a:gd name="T79" fmla="*/ 1611 h 3240"/>
              <a:gd name="T80" fmla="*/ 1696 w 2484"/>
              <a:gd name="T81" fmla="*/ 673 h 3240"/>
              <a:gd name="T82" fmla="*/ 1979 w 2484"/>
              <a:gd name="T83" fmla="*/ 1120 h 3240"/>
              <a:gd name="T84" fmla="*/ 1704 w 2484"/>
              <a:gd name="T85" fmla="*/ 1608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4" h="3240">
                <a:moveTo>
                  <a:pt x="209" y="3220"/>
                </a:moveTo>
                <a:cubicBezTo>
                  <a:pt x="209" y="3209"/>
                  <a:pt x="192" y="3197"/>
                  <a:pt x="172" y="3192"/>
                </a:cubicBezTo>
                <a:cubicBezTo>
                  <a:pt x="121" y="3180"/>
                  <a:pt x="80" y="3138"/>
                  <a:pt x="41" y="3062"/>
                </a:cubicBezTo>
                <a:cubicBezTo>
                  <a:pt x="3" y="2986"/>
                  <a:pt x="0" y="2908"/>
                  <a:pt x="33" y="2867"/>
                </a:cubicBezTo>
                <a:lnTo>
                  <a:pt x="57" y="2837"/>
                </a:lnTo>
                <a:lnTo>
                  <a:pt x="130" y="2880"/>
                </a:lnTo>
                <a:cubicBezTo>
                  <a:pt x="170" y="2903"/>
                  <a:pt x="211" y="2927"/>
                  <a:pt x="222" y="2934"/>
                </a:cubicBezTo>
                <a:cubicBezTo>
                  <a:pt x="233" y="2941"/>
                  <a:pt x="301" y="2980"/>
                  <a:pt x="372" y="3021"/>
                </a:cubicBezTo>
                <a:cubicBezTo>
                  <a:pt x="444" y="3062"/>
                  <a:pt x="502" y="3103"/>
                  <a:pt x="502" y="3112"/>
                </a:cubicBezTo>
                <a:cubicBezTo>
                  <a:pt x="502" y="3137"/>
                  <a:pt x="447" y="3182"/>
                  <a:pt x="406" y="3192"/>
                </a:cubicBezTo>
                <a:cubicBezTo>
                  <a:pt x="385" y="3197"/>
                  <a:pt x="369" y="3209"/>
                  <a:pt x="369" y="3220"/>
                </a:cubicBezTo>
                <a:cubicBezTo>
                  <a:pt x="369" y="3235"/>
                  <a:pt x="351" y="3240"/>
                  <a:pt x="289" y="3240"/>
                </a:cubicBezTo>
                <a:cubicBezTo>
                  <a:pt x="227" y="3240"/>
                  <a:pt x="209" y="3235"/>
                  <a:pt x="209" y="3220"/>
                </a:cubicBezTo>
                <a:close/>
                <a:moveTo>
                  <a:pt x="529" y="2954"/>
                </a:moveTo>
                <a:cubicBezTo>
                  <a:pt x="511" y="2943"/>
                  <a:pt x="483" y="2929"/>
                  <a:pt x="468" y="2922"/>
                </a:cubicBezTo>
                <a:cubicBezTo>
                  <a:pt x="453" y="2915"/>
                  <a:pt x="389" y="2879"/>
                  <a:pt x="326" y="2841"/>
                </a:cubicBezTo>
                <a:cubicBezTo>
                  <a:pt x="263" y="2804"/>
                  <a:pt x="206" y="2773"/>
                  <a:pt x="200" y="2773"/>
                </a:cubicBezTo>
                <a:cubicBezTo>
                  <a:pt x="194" y="2773"/>
                  <a:pt x="172" y="2759"/>
                  <a:pt x="151" y="2742"/>
                </a:cubicBezTo>
                <a:lnTo>
                  <a:pt x="114" y="2711"/>
                </a:lnTo>
                <a:lnTo>
                  <a:pt x="165" y="2630"/>
                </a:lnTo>
                <a:cubicBezTo>
                  <a:pt x="193" y="2586"/>
                  <a:pt x="232" y="2520"/>
                  <a:pt x="252" y="2485"/>
                </a:cubicBezTo>
                <a:cubicBezTo>
                  <a:pt x="296" y="2407"/>
                  <a:pt x="313" y="2378"/>
                  <a:pt x="345" y="2331"/>
                </a:cubicBezTo>
                <a:cubicBezTo>
                  <a:pt x="358" y="2311"/>
                  <a:pt x="369" y="2288"/>
                  <a:pt x="369" y="2280"/>
                </a:cubicBezTo>
                <a:cubicBezTo>
                  <a:pt x="369" y="2266"/>
                  <a:pt x="474" y="2093"/>
                  <a:pt x="483" y="2093"/>
                </a:cubicBezTo>
                <a:cubicBezTo>
                  <a:pt x="486" y="2093"/>
                  <a:pt x="511" y="2106"/>
                  <a:pt x="539" y="2122"/>
                </a:cubicBezTo>
                <a:cubicBezTo>
                  <a:pt x="566" y="2138"/>
                  <a:pt x="629" y="2174"/>
                  <a:pt x="678" y="2201"/>
                </a:cubicBezTo>
                <a:cubicBezTo>
                  <a:pt x="728" y="2228"/>
                  <a:pt x="795" y="2269"/>
                  <a:pt x="829" y="2292"/>
                </a:cubicBezTo>
                <a:cubicBezTo>
                  <a:pt x="863" y="2315"/>
                  <a:pt x="899" y="2333"/>
                  <a:pt x="910" y="2333"/>
                </a:cubicBezTo>
                <a:cubicBezTo>
                  <a:pt x="940" y="2333"/>
                  <a:pt x="948" y="2371"/>
                  <a:pt x="924" y="2398"/>
                </a:cubicBezTo>
                <a:cubicBezTo>
                  <a:pt x="912" y="2411"/>
                  <a:pt x="902" y="2426"/>
                  <a:pt x="902" y="2432"/>
                </a:cubicBezTo>
                <a:cubicBezTo>
                  <a:pt x="902" y="2437"/>
                  <a:pt x="880" y="2476"/>
                  <a:pt x="852" y="2517"/>
                </a:cubicBezTo>
                <a:cubicBezTo>
                  <a:pt x="824" y="2559"/>
                  <a:pt x="787" y="2623"/>
                  <a:pt x="770" y="2660"/>
                </a:cubicBezTo>
                <a:cubicBezTo>
                  <a:pt x="753" y="2697"/>
                  <a:pt x="732" y="2735"/>
                  <a:pt x="724" y="2745"/>
                </a:cubicBezTo>
                <a:cubicBezTo>
                  <a:pt x="716" y="2755"/>
                  <a:pt x="684" y="2809"/>
                  <a:pt x="654" y="2865"/>
                </a:cubicBezTo>
                <a:cubicBezTo>
                  <a:pt x="624" y="2921"/>
                  <a:pt x="591" y="2968"/>
                  <a:pt x="581" y="2970"/>
                </a:cubicBezTo>
                <a:cubicBezTo>
                  <a:pt x="570" y="2972"/>
                  <a:pt x="547" y="2965"/>
                  <a:pt x="529" y="2954"/>
                </a:cubicBezTo>
                <a:close/>
                <a:moveTo>
                  <a:pt x="1137" y="2260"/>
                </a:moveTo>
                <a:cubicBezTo>
                  <a:pt x="1116" y="2249"/>
                  <a:pt x="1081" y="2240"/>
                  <a:pt x="1060" y="2240"/>
                </a:cubicBezTo>
                <a:cubicBezTo>
                  <a:pt x="1011" y="2240"/>
                  <a:pt x="808" y="2145"/>
                  <a:pt x="682" y="2064"/>
                </a:cubicBezTo>
                <a:cubicBezTo>
                  <a:pt x="574" y="1993"/>
                  <a:pt x="448" y="1870"/>
                  <a:pt x="407" y="1793"/>
                </a:cubicBezTo>
                <a:cubicBezTo>
                  <a:pt x="307" y="1605"/>
                  <a:pt x="249" y="1475"/>
                  <a:pt x="249" y="1436"/>
                </a:cubicBezTo>
                <a:cubicBezTo>
                  <a:pt x="249" y="1412"/>
                  <a:pt x="240" y="1380"/>
                  <a:pt x="229" y="1366"/>
                </a:cubicBezTo>
                <a:cubicBezTo>
                  <a:pt x="200" y="1328"/>
                  <a:pt x="200" y="944"/>
                  <a:pt x="229" y="920"/>
                </a:cubicBezTo>
                <a:cubicBezTo>
                  <a:pt x="240" y="911"/>
                  <a:pt x="249" y="882"/>
                  <a:pt x="249" y="853"/>
                </a:cubicBezTo>
                <a:cubicBezTo>
                  <a:pt x="249" y="822"/>
                  <a:pt x="267" y="767"/>
                  <a:pt x="299" y="705"/>
                </a:cubicBezTo>
                <a:cubicBezTo>
                  <a:pt x="326" y="651"/>
                  <a:pt x="352" y="598"/>
                  <a:pt x="355" y="587"/>
                </a:cubicBezTo>
                <a:cubicBezTo>
                  <a:pt x="374" y="534"/>
                  <a:pt x="489" y="386"/>
                  <a:pt x="561" y="322"/>
                </a:cubicBezTo>
                <a:cubicBezTo>
                  <a:pt x="657" y="238"/>
                  <a:pt x="711" y="201"/>
                  <a:pt x="805" y="154"/>
                </a:cubicBezTo>
                <a:cubicBezTo>
                  <a:pt x="843" y="135"/>
                  <a:pt x="878" y="114"/>
                  <a:pt x="882" y="107"/>
                </a:cubicBezTo>
                <a:cubicBezTo>
                  <a:pt x="887" y="99"/>
                  <a:pt x="907" y="93"/>
                  <a:pt x="928" y="93"/>
                </a:cubicBezTo>
                <a:cubicBezTo>
                  <a:pt x="949" y="93"/>
                  <a:pt x="973" y="84"/>
                  <a:pt x="982" y="73"/>
                </a:cubicBezTo>
                <a:cubicBezTo>
                  <a:pt x="993" y="61"/>
                  <a:pt x="1022" y="53"/>
                  <a:pt x="1064" y="53"/>
                </a:cubicBezTo>
                <a:cubicBezTo>
                  <a:pt x="1114" y="53"/>
                  <a:pt x="1132" y="47"/>
                  <a:pt x="1145" y="27"/>
                </a:cubicBezTo>
                <a:cubicBezTo>
                  <a:pt x="1161" y="2"/>
                  <a:pt x="1176" y="0"/>
                  <a:pt x="1336" y="0"/>
                </a:cubicBezTo>
                <a:cubicBezTo>
                  <a:pt x="1495" y="0"/>
                  <a:pt x="1511" y="2"/>
                  <a:pt x="1526" y="27"/>
                </a:cubicBezTo>
                <a:cubicBezTo>
                  <a:pt x="1538" y="46"/>
                  <a:pt x="1557" y="53"/>
                  <a:pt x="1595" y="53"/>
                </a:cubicBezTo>
                <a:cubicBezTo>
                  <a:pt x="1648" y="53"/>
                  <a:pt x="1677" y="64"/>
                  <a:pt x="1836" y="138"/>
                </a:cubicBezTo>
                <a:cubicBezTo>
                  <a:pt x="1987" y="210"/>
                  <a:pt x="2235" y="415"/>
                  <a:pt x="2236" y="469"/>
                </a:cubicBezTo>
                <a:cubicBezTo>
                  <a:pt x="2236" y="479"/>
                  <a:pt x="2251" y="501"/>
                  <a:pt x="2269" y="518"/>
                </a:cubicBezTo>
                <a:cubicBezTo>
                  <a:pt x="2303" y="550"/>
                  <a:pt x="2395" y="727"/>
                  <a:pt x="2396" y="761"/>
                </a:cubicBezTo>
                <a:cubicBezTo>
                  <a:pt x="2396" y="771"/>
                  <a:pt x="2405" y="792"/>
                  <a:pt x="2416" y="806"/>
                </a:cubicBezTo>
                <a:cubicBezTo>
                  <a:pt x="2427" y="820"/>
                  <a:pt x="2436" y="856"/>
                  <a:pt x="2436" y="886"/>
                </a:cubicBezTo>
                <a:cubicBezTo>
                  <a:pt x="2436" y="916"/>
                  <a:pt x="2445" y="952"/>
                  <a:pt x="2456" y="966"/>
                </a:cubicBezTo>
                <a:cubicBezTo>
                  <a:pt x="2484" y="1003"/>
                  <a:pt x="2483" y="1289"/>
                  <a:pt x="2455" y="1326"/>
                </a:cubicBezTo>
                <a:cubicBezTo>
                  <a:pt x="2444" y="1340"/>
                  <a:pt x="2436" y="1376"/>
                  <a:pt x="2436" y="1407"/>
                </a:cubicBezTo>
                <a:cubicBezTo>
                  <a:pt x="2436" y="1437"/>
                  <a:pt x="2427" y="1473"/>
                  <a:pt x="2416" y="1487"/>
                </a:cubicBezTo>
                <a:cubicBezTo>
                  <a:pt x="2405" y="1502"/>
                  <a:pt x="2396" y="1523"/>
                  <a:pt x="2396" y="1535"/>
                </a:cubicBezTo>
                <a:cubicBezTo>
                  <a:pt x="2395" y="1565"/>
                  <a:pt x="2305" y="1734"/>
                  <a:pt x="2267" y="1774"/>
                </a:cubicBezTo>
                <a:cubicBezTo>
                  <a:pt x="2250" y="1793"/>
                  <a:pt x="2236" y="1817"/>
                  <a:pt x="2236" y="1828"/>
                </a:cubicBezTo>
                <a:cubicBezTo>
                  <a:pt x="2236" y="1868"/>
                  <a:pt x="1943" y="2120"/>
                  <a:pt x="1897" y="2120"/>
                </a:cubicBezTo>
                <a:cubicBezTo>
                  <a:pt x="1887" y="2120"/>
                  <a:pt x="1871" y="2129"/>
                  <a:pt x="1862" y="2140"/>
                </a:cubicBezTo>
                <a:cubicBezTo>
                  <a:pt x="1853" y="2151"/>
                  <a:pt x="1838" y="2160"/>
                  <a:pt x="1828" y="2160"/>
                </a:cubicBezTo>
                <a:cubicBezTo>
                  <a:pt x="1819" y="2160"/>
                  <a:pt x="1794" y="2168"/>
                  <a:pt x="1773" y="2179"/>
                </a:cubicBezTo>
                <a:cubicBezTo>
                  <a:pt x="1693" y="2219"/>
                  <a:pt x="1633" y="2240"/>
                  <a:pt x="1603" y="2240"/>
                </a:cubicBezTo>
                <a:cubicBezTo>
                  <a:pt x="1586" y="2240"/>
                  <a:pt x="1555" y="2249"/>
                  <a:pt x="1534" y="2260"/>
                </a:cubicBezTo>
                <a:cubicBezTo>
                  <a:pt x="1480" y="2288"/>
                  <a:pt x="1191" y="2288"/>
                  <a:pt x="1137" y="2260"/>
                </a:cubicBezTo>
                <a:close/>
                <a:moveTo>
                  <a:pt x="1529" y="2100"/>
                </a:moveTo>
                <a:cubicBezTo>
                  <a:pt x="1547" y="2090"/>
                  <a:pt x="1579" y="2081"/>
                  <a:pt x="1599" y="2080"/>
                </a:cubicBezTo>
                <a:cubicBezTo>
                  <a:pt x="1640" y="2080"/>
                  <a:pt x="1804" y="2002"/>
                  <a:pt x="1871" y="1952"/>
                </a:cubicBezTo>
                <a:cubicBezTo>
                  <a:pt x="1895" y="1934"/>
                  <a:pt x="1919" y="1920"/>
                  <a:pt x="1925" y="1920"/>
                </a:cubicBezTo>
                <a:cubicBezTo>
                  <a:pt x="1943" y="1920"/>
                  <a:pt x="2080" y="1773"/>
                  <a:pt x="2135" y="1695"/>
                </a:cubicBezTo>
                <a:cubicBezTo>
                  <a:pt x="2201" y="1600"/>
                  <a:pt x="2262" y="1462"/>
                  <a:pt x="2262" y="1408"/>
                </a:cubicBezTo>
                <a:cubicBezTo>
                  <a:pt x="2262" y="1384"/>
                  <a:pt x="2271" y="1353"/>
                  <a:pt x="2282" y="1339"/>
                </a:cubicBezTo>
                <a:cubicBezTo>
                  <a:pt x="2310" y="1302"/>
                  <a:pt x="2311" y="990"/>
                  <a:pt x="2283" y="953"/>
                </a:cubicBezTo>
                <a:cubicBezTo>
                  <a:pt x="2272" y="938"/>
                  <a:pt x="2263" y="907"/>
                  <a:pt x="2263" y="884"/>
                </a:cubicBezTo>
                <a:cubicBezTo>
                  <a:pt x="2262" y="826"/>
                  <a:pt x="2198" y="679"/>
                  <a:pt x="2137" y="595"/>
                </a:cubicBezTo>
                <a:cubicBezTo>
                  <a:pt x="2071" y="506"/>
                  <a:pt x="1957" y="394"/>
                  <a:pt x="1876" y="340"/>
                </a:cubicBezTo>
                <a:cubicBezTo>
                  <a:pt x="1772" y="271"/>
                  <a:pt x="1646" y="213"/>
                  <a:pt x="1597" y="213"/>
                </a:cubicBezTo>
                <a:cubicBezTo>
                  <a:pt x="1578" y="213"/>
                  <a:pt x="1551" y="204"/>
                  <a:pt x="1536" y="193"/>
                </a:cubicBezTo>
                <a:cubicBezTo>
                  <a:pt x="1500" y="166"/>
                  <a:pt x="1190" y="166"/>
                  <a:pt x="1142" y="193"/>
                </a:cubicBezTo>
                <a:cubicBezTo>
                  <a:pt x="1124" y="204"/>
                  <a:pt x="1093" y="213"/>
                  <a:pt x="1073" y="213"/>
                </a:cubicBezTo>
                <a:cubicBezTo>
                  <a:pt x="1053" y="213"/>
                  <a:pt x="1017" y="222"/>
                  <a:pt x="993" y="232"/>
                </a:cubicBezTo>
                <a:cubicBezTo>
                  <a:pt x="969" y="243"/>
                  <a:pt x="940" y="255"/>
                  <a:pt x="929" y="259"/>
                </a:cubicBezTo>
                <a:cubicBezTo>
                  <a:pt x="905" y="269"/>
                  <a:pt x="833" y="313"/>
                  <a:pt x="761" y="361"/>
                </a:cubicBezTo>
                <a:cubicBezTo>
                  <a:pt x="629" y="450"/>
                  <a:pt x="409" y="761"/>
                  <a:pt x="409" y="858"/>
                </a:cubicBezTo>
                <a:cubicBezTo>
                  <a:pt x="409" y="874"/>
                  <a:pt x="400" y="900"/>
                  <a:pt x="389" y="914"/>
                </a:cubicBezTo>
                <a:cubicBezTo>
                  <a:pt x="361" y="952"/>
                  <a:pt x="360" y="1330"/>
                  <a:pt x="389" y="1367"/>
                </a:cubicBezTo>
                <a:cubicBezTo>
                  <a:pt x="399" y="1382"/>
                  <a:pt x="408" y="1409"/>
                  <a:pt x="409" y="1428"/>
                </a:cubicBezTo>
                <a:cubicBezTo>
                  <a:pt x="409" y="1462"/>
                  <a:pt x="436" y="1521"/>
                  <a:pt x="516" y="1660"/>
                </a:cubicBezTo>
                <a:cubicBezTo>
                  <a:pt x="590" y="1789"/>
                  <a:pt x="884" y="2040"/>
                  <a:pt x="961" y="2040"/>
                </a:cubicBezTo>
                <a:cubicBezTo>
                  <a:pt x="971" y="2040"/>
                  <a:pt x="987" y="2049"/>
                  <a:pt x="996" y="2060"/>
                </a:cubicBezTo>
                <a:cubicBezTo>
                  <a:pt x="1005" y="2071"/>
                  <a:pt x="1029" y="2080"/>
                  <a:pt x="1049" y="2080"/>
                </a:cubicBezTo>
                <a:cubicBezTo>
                  <a:pt x="1069" y="2080"/>
                  <a:pt x="1106" y="2089"/>
                  <a:pt x="1131" y="2099"/>
                </a:cubicBezTo>
                <a:cubicBezTo>
                  <a:pt x="1193" y="2126"/>
                  <a:pt x="1482" y="2127"/>
                  <a:pt x="1529" y="2100"/>
                </a:cubicBezTo>
                <a:close/>
                <a:moveTo>
                  <a:pt x="711" y="1606"/>
                </a:moveTo>
                <a:cubicBezTo>
                  <a:pt x="698" y="1574"/>
                  <a:pt x="701" y="1196"/>
                  <a:pt x="714" y="1176"/>
                </a:cubicBezTo>
                <a:cubicBezTo>
                  <a:pt x="722" y="1164"/>
                  <a:pt x="759" y="1160"/>
                  <a:pt x="850" y="1163"/>
                </a:cubicBezTo>
                <a:lnTo>
                  <a:pt x="976" y="1167"/>
                </a:lnTo>
                <a:lnTo>
                  <a:pt x="976" y="1393"/>
                </a:lnTo>
                <a:lnTo>
                  <a:pt x="976" y="1620"/>
                </a:lnTo>
                <a:lnTo>
                  <a:pt x="847" y="1624"/>
                </a:lnTo>
                <a:cubicBezTo>
                  <a:pt x="739" y="1627"/>
                  <a:pt x="718" y="1624"/>
                  <a:pt x="711" y="1606"/>
                </a:cubicBezTo>
                <a:close/>
                <a:moveTo>
                  <a:pt x="1212" y="1611"/>
                </a:moveTo>
                <a:cubicBezTo>
                  <a:pt x="1200" y="1599"/>
                  <a:pt x="1196" y="1504"/>
                  <a:pt x="1196" y="1265"/>
                </a:cubicBezTo>
                <a:cubicBezTo>
                  <a:pt x="1196" y="978"/>
                  <a:pt x="1198" y="935"/>
                  <a:pt x="1217" y="928"/>
                </a:cubicBezTo>
                <a:cubicBezTo>
                  <a:pt x="1258" y="912"/>
                  <a:pt x="1473" y="919"/>
                  <a:pt x="1478" y="937"/>
                </a:cubicBezTo>
                <a:cubicBezTo>
                  <a:pt x="1480" y="946"/>
                  <a:pt x="1481" y="1105"/>
                  <a:pt x="1479" y="1290"/>
                </a:cubicBezTo>
                <a:lnTo>
                  <a:pt x="1475" y="1627"/>
                </a:lnTo>
                <a:lnTo>
                  <a:pt x="1351" y="1627"/>
                </a:lnTo>
                <a:cubicBezTo>
                  <a:pt x="1273" y="1627"/>
                  <a:pt x="1222" y="1621"/>
                  <a:pt x="1212" y="1611"/>
                </a:cubicBezTo>
                <a:close/>
                <a:moveTo>
                  <a:pt x="1704" y="1608"/>
                </a:moveTo>
                <a:cubicBezTo>
                  <a:pt x="1693" y="1595"/>
                  <a:pt x="1690" y="1459"/>
                  <a:pt x="1692" y="1132"/>
                </a:cubicBezTo>
                <a:lnTo>
                  <a:pt x="1696" y="673"/>
                </a:lnTo>
                <a:lnTo>
                  <a:pt x="1836" y="673"/>
                </a:lnTo>
                <a:lnTo>
                  <a:pt x="1976" y="673"/>
                </a:lnTo>
                <a:lnTo>
                  <a:pt x="1979" y="1120"/>
                </a:lnTo>
                <a:cubicBezTo>
                  <a:pt x="1981" y="1366"/>
                  <a:pt x="1980" y="1580"/>
                  <a:pt x="1976" y="1597"/>
                </a:cubicBezTo>
                <a:cubicBezTo>
                  <a:pt x="1969" y="1625"/>
                  <a:pt x="1962" y="1627"/>
                  <a:pt x="1844" y="1627"/>
                </a:cubicBezTo>
                <a:cubicBezTo>
                  <a:pt x="1754" y="1627"/>
                  <a:pt x="1715" y="1621"/>
                  <a:pt x="1704" y="1608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83" tIns="45742" rIns="91483" bIns="45742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+mn-lt"/>
            </a:endParaRPr>
          </a:p>
        </p:txBody>
      </p:sp>
      <p:sp>
        <p:nvSpPr>
          <p:cNvPr id="60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931674" y="2092690"/>
            <a:ext cx="724325" cy="720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E594949-2B59-47D7-8558-B9879C2B161A}"/>
              </a:ext>
            </a:extLst>
          </p:cNvPr>
          <p:cNvGrpSpPr/>
          <p:nvPr/>
        </p:nvGrpSpPr>
        <p:grpSpPr>
          <a:xfrm>
            <a:off x="5016401" y="2246065"/>
            <a:ext cx="605872" cy="415028"/>
            <a:chOff x="7575549" y="3513137"/>
            <a:chExt cx="404813" cy="288925"/>
          </a:xfrm>
          <a:solidFill>
            <a:schemeClr val="bg1"/>
          </a:solidFill>
        </p:grpSpPr>
        <p:sp>
          <p:nvSpPr>
            <p:cNvPr id="113" name="Freeform 55">
              <a:extLst>
                <a:ext uri="{FF2B5EF4-FFF2-40B4-BE49-F238E27FC236}">
                  <a16:creationId xmlns:a16="http://schemas.microsoft.com/office/drawing/2014/main" id="{FF9CCC97-4099-4E84-90B7-BB8B46AEC1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75549" y="3551237"/>
              <a:ext cx="254000" cy="250825"/>
            </a:xfrm>
            <a:custGeom>
              <a:avLst/>
              <a:gdLst>
                <a:gd name="T0" fmla="*/ 113 w 113"/>
                <a:gd name="T1" fmla="*/ 53 h 112"/>
                <a:gd name="T2" fmla="*/ 109 w 113"/>
                <a:gd name="T3" fmla="*/ 49 h 112"/>
                <a:gd name="T4" fmla="*/ 97 w 113"/>
                <a:gd name="T5" fmla="*/ 48 h 112"/>
                <a:gd name="T6" fmla="*/ 91 w 113"/>
                <a:gd name="T7" fmla="*/ 34 h 112"/>
                <a:gd name="T8" fmla="*/ 99 w 113"/>
                <a:gd name="T9" fmla="*/ 25 h 112"/>
                <a:gd name="T10" fmla="*/ 99 w 113"/>
                <a:gd name="T11" fmla="*/ 19 h 112"/>
                <a:gd name="T12" fmla="*/ 94 w 113"/>
                <a:gd name="T13" fmla="*/ 14 h 112"/>
                <a:gd name="T14" fmla="*/ 88 w 113"/>
                <a:gd name="T15" fmla="*/ 14 h 112"/>
                <a:gd name="T16" fmla="*/ 79 w 113"/>
                <a:gd name="T17" fmla="*/ 22 h 112"/>
                <a:gd name="T18" fmla="*/ 65 w 113"/>
                <a:gd name="T19" fmla="*/ 16 h 112"/>
                <a:gd name="T20" fmla="*/ 64 w 113"/>
                <a:gd name="T21" fmla="*/ 4 h 112"/>
                <a:gd name="T22" fmla="*/ 60 w 113"/>
                <a:gd name="T23" fmla="*/ 0 h 112"/>
                <a:gd name="T24" fmla="*/ 53 w 113"/>
                <a:gd name="T25" fmla="*/ 0 h 112"/>
                <a:gd name="T26" fmla="*/ 49 w 113"/>
                <a:gd name="T27" fmla="*/ 4 h 112"/>
                <a:gd name="T28" fmla="*/ 48 w 113"/>
                <a:gd name="T29" fmla="*/ 16 h 112"/>
                <a:gd name="T30" fmla="*/ 34 w 113"/>
                <a:gd name="T31" fmla="*/ 22 h 112"/>
                <a:gd name="T32" fmla="*/ 25 w 113"/>
                <a:gd name="T33" fmla="*/ 14 h 112"/>
                <a:gd name="T34" fmla="*/ 19 w 113"/>
                <a:gd name="T35" fmla="*/ 14 h 112"/>
                <a:gd name="T36" fmla="*/ 14 w 113"/>
                <a:gd name="T37" fmla="*/ 19 h 112"/>
                <a:gd name="T38" fmla="*/ 14 w 113"/>
                <a:gd name="T39" fmla="*/ 25 h 112"/>
                <a:gd name="T40" fmla="*/ 22 w 113"/>
                <a:gd name="T41" fmla="*/ 34 h 112"/>
                <a:gd name="T42" fmla="*/ 16 w 113"/>
                <a:gd name="T43" fmla="*/ 48 h 112"/>
                <a:gd name="T44" fmla="*/ 4 w 113"/>
                <a:gd name="T45" fmla="*/ 49 h 112"/>
                <a:gd name="T46" fmla="*/ 0 w 113"/>
                <a:gd name="T47" fmla="*/ 53 h 112"/>
                <a:gd name="T48" fmla="*/ 0 w 113"/>
                <a:gd name="T49" fmla="*/ 60 h 112"/>
                <a:gd name="T50" fmla="*/ 4 w 113"/>
                <a:gd name="T51" fmla="*/ 64 h 112"/>
                <a:gd name="T52" fmla="*/ 16 w 113"/>
                <a:gd name="T53" fmla="*/ 65 h 112"/>
                <a:gd name="T54" fmla="*/ 22 w 113"/>
                <a:gd name="T55" fmla="*/ 79 h 112"/>
                <a:gd name="T56" fmla="*/ 14 w 113"/>
                <a:gd name="T57" fmla="*/ 88 h 112"/>
                <a:gd name="T58" fmla="*/ 14 w 113"/>
                <a:gd name="T59" fmla="*/ 93 h 112"/>
                <a:gd name="T60" fmla="*/ 19 w 113"/>
                <a:gd name="T61" fmla="*/ 98 h 112"/>
                <a:gd name="T62" fmla="*/ 25 w 113"/>
                <a:gd name="T63" fmla="*/ 98 h 112"/>
                <a:gd name="T64" fmla="*/ 34 w 113"/>
                <a:gd name="T65" fmla="*/ 91 h 112"/>
                <a:gd name="T66" fmla="*/ 48 w 113"/>
                <a:gd name="T67" fmla="*/ 97 h 112"/>
                <a:gd name="T68" fmla="*/ 49 w 113"/>
                <a:gd name="T69" fmla="*/ 108 h 112"/>
                <a:gd name="T70" fmla="*/ 53 w 113"/>
                <a:gd name="T71" fmla="*/ 112 h 112"/>
                <a:gd name="T72" fmla="*/ 60 w 113"/>
                <a:gd name="T73" fmla="*/ 112 h 112"/>
                <a:gd name="T74" fmla="*/ 64 w 113"/>
                <a:gd name="T75" fmla="*/ 108 h 112"/>
                <a:gd name="T76" fmla="*/ 65 w 113"/>
                <a:gd name="T77" fmla="*/ 97 h 112"/>
                <a:gd name="T78" fmla="*/ 79 w 113"/>
                <a:gd name="T79" fmla="*/ 91 h 112"/>
                <a:gd name="T80" fmla="*/ 88 w 113"/>
                <a:gd name="T81" fmla="*/ 98 h 112"/>
                <a:gd name="T82" fmla="*/ 94 w 113"/>
                <a:gd name="T83" fmla="*/ 98 h 112"/>
                <a:gd name="T84" fmla="*/ 99 w 113"/>
                <a:gd name="T85" fmla="*/ 93 h 112"/>
                <a:gd name="T86" fmla="*/ 99 w 113"/>
                <a:gd name="T87" fmla="*/ 88 h 112"/>
                <a:gd name="T88" fmla="*/ 91 w 113"/>
                <a:gd name="T89" fmla="*/ 79 h 112"/>
                <a:gd name="T90" fmla="*/ 97 w 113"/>
                <a:gd name="T91" fmla="*/ 65 h 112"/>
                <a:gd name="T92" fmla="*/ 109 w 113"/>
                <a:gd name="T93" fmla="*/ 64 h 112"/>
                <a:gd name="T94" fmla="*/ 113 w 113"/>
                <a:gd name="T95" fmla="*/ 60 h 112"/>
                <a:gd name="T96" fmla="*/ 113 w 113"/>
                <a:gd name="T97" fmla="*/ 53 h 112"/>
                <a:gd name="T98" fmla="*/ 56 w 113"/>
                <a:gd name="T99" fmla="*/ 79 h 112"/>
                <a:gd name="T100" fmla="*/ 34 w 113"/>
                <a:gd name="T101" fmla="*/ 56 h 112"/>
                <a:gd name="T102" fmla="*/ 56 w 113"/>
                <a:gd name="T103" fmla="*/ 34 h 112"/>
                <a:gd name="T104" fmla="*/ 79 w 113"/>
                <a:gd name="T105" fmla="*/ 56 h 112"/>
                <a:gd name="T106" fmla="*/ 56 w 113"/>
                <a:gd name="T107" fmla="*/ 7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12">
                  <a:moveTo>
                    <a:pt x="113" y="53"/>
                  </a:moveTo>
                  <a:cubicBezTo>
                    <a:pt x="113" y="51"/>
                    <a:pt x="111" y="49"/>
                    <a:pt x="109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6" y="43"/>
                    <a:pt x="94" y="38"/>
                    <a:pt x="91" y="3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100" y="23"/>
                    <a:pt x="100" y="20"/>
                    <a:pt x="99" y="19"/>
                  </a:cubicBezTo>
                  <a:cubicBezTo>
                    <a:pt x="97" y="18"/>
                    <a:pt x="95" y="15"/>
                    <a:pt x="94" y="14"/>
                  </a:cubicBezTo>
                  <a:cubicBezTo>
                    <a:pt x="92" y="13"/>
                    <a:pt x="90" y="13"/>
                    <a:pt x="88" y="14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9"/>
                    <a:pt x="70" y="17"/>
                    <a:pt x="65" y="1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2"/>
                    <a:pt x="62" y="0"/>
                    <a:pt x="60" y="0"/>
                  </a:cubicBezTo>
                  <a:cubicBezTo>
                    <a:pt x="58" y="0"/>
                    <a:pt x="55" y="0"/>
                    <a:pt x="53" y="0"/>
                  </a:cubicBezTo>
                  <a:cubicBezTo>
                    <a:pt x="51" y="0"/>
                    <a:pt x="49" y="2"/>
                    <a:pt x="49" y="4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3" y="17"/>
                    <a:pt x="38" y="19"/>
                    <a:pt x="34" y="22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3" y="13"/>
                    <a:pt x="21" y="13"/>
                    <a:pt x="19" y="14"/>
                  </a:cubicBezTo>
                  <a:cubicBezTo>
                    <a:pt x="18" y="15"/>
                    <a:pt x="16" y="18"/>
                    <a:pt x="14" y="19"/>
                  </a:cubicBezTo>
                  <a:cubicBezTo>
                    <a:pt x="13" y="20"/>
                    <a:pt x="13" y="23"/>
                    <a:pt x="14" y="25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9" y="38"/>
                    <a:pt x="17" y="43"/>
                    <a:pt x="16" y="48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2" y="49"/>
                    <a:pt x="0" y="51"/>
                    <a:pt x="0" y="53"/>
                  </a:cubicBezTo>
                  <a:cubicBezTo>
                    <a:pt x="0" y="55"/>
                    <a:pt x="0" y="58"/>
                    <a:pt x="0" y="60"/>
                  </a:cubicBezTo>
                  <a:cubicBezTo>
                    <a:pt x="0" y="62"/>
                    <a:pt x="2" y="64"/>
                    <a:pt x="4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7" y="70"/>
                    <a:pt x="19" y="75"/>
                    <a:pt x="22" y="7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3" y="90"/>
                    <a:pt x="13" y="92"/>
                    <a:pt x="14" y="93"/>
                  </a:cubicBezTo>
                  <a:cubicBezTo>
                    <a:pt x="16" y="95"/>
                    <a:pt x="18" y="97"/>
                    <a:pt x="19" y="98"/>
                  </a:cubicBezTo>
                  <a:cubicBezTo>
                    <a:pt x="21" y="100"/>
                    <a:pt x="23" y="100"/>
                    <a:pt x="25" y="98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8" y="94"/>
                    <a:pt x="43" y="96"/>
                    <a:pt x="48" y="97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49" y="111"/>
                    <a:pt x="51" y="112"/>
                    <a:pt x="53" y="112"/>
                  </a:cubicBezTo>
                  <a:cubicBezTo>
                    <a:pt x="55" y="112"/>
                    <a:pt x="58" y="112"/>
                    <a:pt x="60" y="112"/>
                  </a:cubicBezTo>
                  <a:cubicBezTo>
                    <a:pt x="62" y="112"/>
                    <a:pt x="64" y="111"/>
                    <a:pt x="64" y="108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70" y="96"/>
                    <a:pt x="75" y="94"/>
                    <a:pt x="79" y="91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0" y="100"/>
                    <a:pt x="92" y="100"/>
                    <a:pt x="94" y="98"/>
                  </a:cubicBezTo>
                  <a:cubicBezTo>
                    <a:pt x="95" y="97"/>
                    <a:pt x="97" y="95"/>
                    <a:pt x="99" y="93"/>
                  </a:cubicBezTo>
                  <a:cubicBezTo>
                    <a:pt x="100" y="92"/>
                    <a:pt x="100" y="90"/>
                    <a:pt x="99" y="88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4" y="75"/>
                    <a:pt x="96" y="70"/>
                    <a:pt x="97" y="65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11" y="64"/>
                    <a:pt x="113" y="62"/>
                    <a:pt x="113" y="60"/>
                  </a:cubicBezTo>
                  <a:cubicBezTo>
                    <a:pt x="113" y="58"/>
                    <a:pt x="113" y="55"/>
                    <a:pt x="113" y="53"/>
                  </a:cubicBezTo>
                  <a:close/>
                  <a:moveTo>
                    <a:pt x="56" y="79"/>
                  </a:moveTo>
                  <a:cubicBezTo>
                    <a:pt x="44" y="79"/>
                    <a:pt x="34" y="69"/>
                    <a:pt x="34" y="56"/>
                  </a:cubicBezTo>
                  <a:cubicBezTo>
                    <a:pt x="34" y="44"/>
                    <a:pt x="44" y="34"/>
                    <a:pt x="56" y="34"/>
                  </a:cubicBezTo>
                  <a:cubicBezTo>
                    <a:pt x="69" y="34"/>
                    <a:pt x="79" y="44"/>
                    <a:pt x="79" y="56"/>
                  </a:cubicBezTo>
                  <a:cubicBezTo>
                    <a:pt x="79" y="69"/>
                    <a:pt x="69" y="79"/>
                    <a:pt x="56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6" tIns="45720" rIns="91436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</a:endParaRPr>
            </a:p>
          </p:txBody>
        </p:sp>
        <p:sp>
          <p:nvSpPr>
            <p:cNvPr id="114" name="Freeform 56">
              <a:extLst>
                <a:ext uri="{FF2B5EF4-FFF2-40B4-BE49-F238E27FC236}">
                  <a16:creationId xmlns:a16="http://schemas.microsoft.com/office/drawing/2014/main" id="{7BC6B06D-A9CF-4109-A802-DE7317530E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2" y="3513137"/>
              <a:ext cx="171450" cy="169862"/>
            </a:xfrm>
            <a:custGeom>
              <a:avLst/>
              <a:gdLst>
                <a:gd name="T0" fmla="*/ 74 w 76"/>
                <a:gd name="T1" fmla="*/ 47 h 76"/>
                <a:gd name="T2" fmla="*/ 67 w 76"/>
                <a:gd name="T3" fmla="*/ 43 h 76"/>
                <a:gd name="T4" fmla="*/ 67 w 76"/>
                <a:gd name="T5" fmla="*/ 33 h 76"/>
                <a:gd name="T6" fmla="*/ 74 w 76"/>
                <a:gd name="T7" fmla="*/ 29 h 76"/>
                <a:gd name="T8" fmla="*/ 76 w 76"/>
                <a:gd name="T9" fmla="*/ 25 h 76"/>
                <a:gd name="T10" fmla="*/ 74 w 76"/>
                <a:gd name="T11" fmla="*/ 21 h 76"/>
                <a:gd name="T12" fmla="*/ 70 w 76"/>
                <a:gd name="T13" fmla="*/ 19 h 76"/>
                <a:gd name="T14" fmla="*/ 62 w 76"/>
                <a:gd name="T15" fmla="*/ 22 h 76"/>
                <a:gd name="T16" fmla="*/ 55 w 76"/>
                <a:gd name="T17" fmla="*/ 14 h 76"/>
                <a:gd name="T18" fmla="*/ 57 w 76"/>
                <a:gd name="T19" fmla="*/ 6 h 76"/>
                <a:gd name="T20" fmla="*/ 56 w 76"/>
                <a:gd name="T21" fmla="*/ 3 h 76"/>
                <a:gd name="T22" fmla="*/ 51 w 76"/>
                <a:gd name="T23" fmla="*/ 1 h 76"/>
                <a:gd name="T24" fmla="*/ 48 w 76"/>
                <a:gd name="T25" fmla="*/ 2 h 76"/>
                <a:gd name="T26" fmla="*/ 44 w 76"/>
                <a:gd name="T27" fmla="*/ 10 h 76"/>
                <a:gd name="T28" fmla="*/ 33 w 76"/>
                <a:gd name="T29" fmla="*/ 10 h 76"/>
                <a:gd name="T30" fmla="*/ 29 w 76"/>
                <a:gd name="T31" fmla="*/ 2 h 76"/>
                <a:gd name="T32" fmla="*/ 26 w 76"/>
                <a:gd name="T33" fmla="*/ 1 h 76"/>
                <a:gd name="T34" fmla="*/ 21 w 76"/>
                <a:gd name="T35" fmla="*/ 3 h 76"/>
                <a:gd name="T36" fmla="*/ 19 w 76"/>
                <a:gd name="T37" fmla="*/ 6 h 76"/>
                <a:gd name="T38" fmla="*/ 22 w 76"/>
                <a:gd name="T39" fmla="*/ 14 h 76"/>
                <a:gd name="T40" fmla="*/ 14 w 76"/>
                <a:gd name="T41" fmla="*/ 22 h 76"/>
                <a:gd name="T42" fmla="*/ 6 w 76"/>
                <a:gd name="T43" fmla="*/ 19 h 76"/>
                <a:gd name="T44" fmla="*/ 3 w 76"/>
                <a:gd name="T45" fmla="*/ 21 h 76"/>
                <a:gd name="T46" fmla="*/ 1 w 76"/>
                <a:gd name="T47" fmla="*/ 25 h 76"/>
                <a:gd name="T48" fmla="*/ 3 w 76"/>
                <a:gd name="T49" fmla="*/ 29 h 76"/>
                <a:gd name="T50" fmla="*/ 10 w 76"/>
                <a:gd name="T51" fmla="*/ 33 h 76"/>
                <a:gd name="T52" fmla="*/ 10 w 76"/>
                <a:gd name="T53" fmla="*/ 44 h 76"/>
                <a:gd name="T54" fmla="*/ 3 w 76"/>
                <a:gd name="T55" fmla="*/ 47 h 76"/>
                <a:gd name="T56" fmla="*/ 1 w 76"/>
                <a:gd name="T57" fmla="*/ 51 h 76"/>
                <a:gd name="T58" fmla="*/ 3 w 76"/>
                <a:gd name="T59" fmla="*/ 55 h 76"/>
                <a:gd name="T60" fmla="*/ 6 w 76"/>
                <a:gd name="T61" fmla="*/ 57 h 76"/>
                <a:gd name="T62" fmla="*/ 14 w 76"/>
                <a:gd name="T63" fmla="*/ 54 h 76"/>
                <a:gd name="T64" fmla="*/ 22 w 76"/>
                <a:gd name="T65" fmla="*/ 62 h 76"/>
                <a:gd name="T66" fmla="*/ 19 w 76"/>
                <a:gd name="T67" fmla="*/ 70 h 76"/>
                <a:gd name="T68" fmla="*/ 21 w 76"/>
                <a:gd name="T69" fmla="*/ 73 h 76"/>
                <a:gd name="T70" fmla="*/ 26 w 76"/>
                <a:gd name="T71" fmla="*/ 75 h 76"/>
                <a:gd name="T72" fmla="*/ 29 w 76"/>
                <a:gd name="T73" fmla="*/ 74 h 76"/>
                <a:gd name="T74" fmla="*/ 33 w 76"/>
                <a:gd name="T75" fmla="*/ 66 h 76"/>
                <a:gd name="T76" fmla="*/ 44 w 76"/>
                <a:gd name="T77" fmla="*/ 66 h 76"/>
                <a:gd name="T78" fmla="*/ 48 w 76"/>
                <a:gd name="T79" fmla="*/ 74 h 76"/>
                <a:gd name="T80" fmla="*/ 51 w 76"/>
                <a:gd name="T81" fmla="*/ 75 h 76"/>
                <a:gd name="T82" fmla="*/ 56 w 76"/>
                <a:gd name="T83" fmla="*/ 73 h 76"/>
                <a:gd name="T84" fmla="*/ 57 w 76"/>
                <a:gd name="T85" fmla="*/ 70 h 76"/>
                <a:gd name="T86" fmla="*/ 55 w 76"/>
                <a:gd name="T87" fmla="*/ 62 h 76"/>
                <a:gd name="T88" fmla="*/ 62 w 76"/>
                <a:gd name="T89" fmla="*/ 54 h 76"/>
                <a:gd name="T90" fmla="*/ 70 w 76"/>
                <a:gd name="T91" fmla="*/ 57 h 76"/>
                <a:gd name="T92" fmla="*/ 74 w 76"/>
                <a:gd name="T93" fmla="*/ 55 h 76"/>
                <a:gd name="T94" fmla="*/ 76 w 76"/>
                <a:gd name="T95" fmla="*/ 51 h 76"/>
                <a:gd name="T96" fmla="*/ 74 w 76"/>
                <a:gd name="T97" fmla="*/ 47 h 76"/>
                <a:gd name="T98" fmla="*/ 43 w 76"/>
                <a:gd name="T99" fmla="*/ 49 h 76"/>
                <a:gd name="T100" fmla="*/ 28 w 76"/>
                <a:gd name="T101" fmla="*/ 42 h 76"/>
                <a:gd name="T102" fmla="*/ 34 w 76"/>
                <a:gd name="T103" fmla="*/ 27 h 76"/>
                <a:gd name="T104" fmla="*/ 49 w 76"/>
                <a:gd name="T105" fmla="*/ 34 h 76"/>
                <a:gd name="T106" fmla="*/ 43 w 76"/>
                <a:gd name="T107" fmla="*/ 4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" h="76">
                  <a:moveTo>
                    <a:pt x="74" y="47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67" y="40"/>
                    <a:pt x="67" y="36"/>
                    <a:pt x="67" y="33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5" y="28"/>
                    <a:pt x="76" y="27"/>
                    <a:pt x="76" y="25"/>
                  </a:cubicBezTo>
                  <a:cubicBezTo>
                    <a:pt x="75" y="24"/>
                    <a:pt x="74" y="22"/>
                    <a:pt x="74" y="21"/>
                  </a:cubicBezTo>
                  <a:cubicBezTo>
                    <a:pt x="73" y="19"/>
                    <a:pt x="72" y="19"/>
                    <a:pt x="70" y="19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0" y="19"/>
                    <a:pt x="58" y="16"/>
                    <a:pt x="55" y="14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8" y="5"/>
                    <a:pt x="57" y="3"/>
                    <a:pt x="56" y="3"/>
                  </a:cubicBezTo>
                  <a:cubicBezTo>
                    <a:pt x="54" y="2"/>
                    <a:pt x="52" y="1"/>
                    <a:pt x="51" y="1"/>
                  </a:cubicBezTo>
                  <a:cubicBezTo>
                    <a:pt x="50" y="0"/>
                    <a:pt x="48" y="1"/>
                    <a:pt x="48" y="2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0" y="9"/>
                    <a:pt x="37" y="9"/>
                    <a:pt x="33" y="10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1"/>
                    <a:pt x="27" y="0"/>
                    <a:pt x="26" y="1"/>
                  </a:cubicBezTo>
                  <a:cubicBezTo>
                    <a:pt x="24" y="1"/>
                    <a:pt x="22" y="2"/>
                    <a:pt x="21" y="3"/>
                  </a:cubicBezTo>
                  <a:cubicBezTo>
                    <a:pt x="20" y="3"/>
                    <a:pt x="19" y="5"/>
                    <a:pt x="19" y="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9" y="16"/>
                    <a:pt x="16" y="19"/>
                    <a:pt x="14" y="22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3" y="19"/>
                    <a:pt x="3" y="21"/>
                  </a:cubicBezTo>
                  <a:cubicBezTo>
                    <a:pt x="2" y="22"/>
                    <a:pt x="2" y="24"/>
                    <a:pt x="1" y="25"/>
                  </a:cubicBezTo>
                  <a:cubicBezTo>
                    <a:pt x="0" y="27"/>
                    <a:pt x="1" y="28"/>
                    <a:pt x="3" y="2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36"/>
                    <a:pt x="9" y="40"/>
                    <a:pt x="10" y="44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" y="48"/>
                    <a:pt x="0" y="50"/>
                    <a:pt x="1" y="51"/>
                  </a:cubicBezTo>
                  <a:cubicBezTo>
                    <a:pt x="2" y="52"/>
                    <a:pt x="2" y="54"/>
                    <a:pt x="3" y="55"/>
                  </a:cubicBezTo>
                  <a:cubicBezTo>
                    <a:pt x="3" y="57"/>
                    <a:pt x="5" y="57"/>
                    <a:pt x="6" y="57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7"/>
                    <a:pt x="19" y="60"/>
                    <a:pt x="22" y="62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1"/>
                    <a:pt x="20" y="73"/>
                    <a:pt x="21" y="73"/>
                  </a:cubicBezTo>
                  <a:cubicBezTo>
                    <a:pt x="22" y="74"/>
                    <a:pt x="24" y="75"/>
                    <a:pt x="26" y="75"/>
                  </a:cubicBezTo>
                  <a:cubicBezTo>
                    <a:pt x="27" y="76"/>
                    <a:pt x="28" y="75"/>
                    <a:pt x="29" y="74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6" y="67"/>
                    <a:pt x="40" y="67"/>
                    <a:pt x="44" y="66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5"/>
                    <a:pt x="50" y="76"/>
                    <a:pt x="51" y="75"/>
                  </a:cubicBezTo>
                  <a:cubicBezTo>
                    <a:pt x="52" y="75"/>
                    <a:pt x="54" y="74"/>
                    <a:pt x="56" y="73"/>
                  </a:cubicBezTo>
                  <a:cubicBezTo>
                    <a:pt x="57" y="73"/>
                    <a:pt x="58" y="71"/>
                    <a:pt x="57" y="70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8" y="60"/>
                    <a:pt x="60" y="57"/>
                    <a:pt x="62" y="54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2" y="57"/>
                    <a:pt x="73" y="57"/>
                    <a:pt x="74" y="55"/>
                  </a:cubicBezTo>
                  <a:cubicBezTo>
                    <a:pt x="74" y="54"/>
                    <a:pt x="75" y="52"/>
                    <a:pt x="76" y="51"/>
                  </a:cubicBezTo>
                  <a:cubicBezTo>
                    <a:pt x="76" y="50"/>
                    <a:pt x="75" y="48"/>
                    <a:pt x="74" y="47"/>
                  </a:cubicBezTo>
                  <a:close/>
                  <a:moveTo>
                    <a:pt x="43" y="49"/>
                  </a:moveTo>
                  <a:cubicBezTo>
                    <a:pt x="37" y="51"/>
                    <a:pt x="30" y="48"/>
                    <a:pt x="28" y="42"/>
                  </a:cubicBezTo>
                  <a:cubicBezTo>
                    <a:pt x="25" y="37"/>
                    <a:pt x="28" y="30"/>
                    <a:pt x="34" y="27"/>
                  </a:cubicBezTo>
                  <a:cubicBezTo>
                    <a:pt x="40" y="25"/>
                    <a:pt x="47" y="28"/>
                    <a:pt x="49" y="34"/>
                  </a:cubicBezTo>
                  <a:cubicBezTo>
                    <a:pt x="51" y="40"/>
                    <a:pt x="49" y="46"/>
                    <a:pt x="43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6" tIns="45720" rIns="91436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</a:endParaRPr>
            </a:p>
          </p:txBody>
        </p:sp>
      </p:grpSp>
      <p:sp>
        <p:nvSpPr>
          <p:cNvPr id="65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6176367" y="4901272"/>
            <a:ext cx="724325" cy="7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grpSp>
        <p:nvGrpSpPr>
          <p:cNvPr id="115" name="Group 114"/>
          <p:cNvGrpSpPr/>
          <p:nvPr/>
        </p:nvGrpSpPr>
        <p:grpSpPr bwMode="gray">
          <a:xfrm>
            <a:off x="6246300" y="5131382"/>
            <a:ext cx="580604" cy="310276"/>
            <a:chOff x="9388441" y="1298560"/>
            <a:chExt cx="852634" cy="454820"/>
          </a:xfrm>
          <a:solidFill>
            <a:schemeClr val="bg1"/>
          </a:solidFill>
        </p:grpSpPr>
        <p:sp>
          <p:nvSpPr>
            <p:cNvPr id="116" name="Oval Callout 731159"/>
            <p:cNvSpPr/>
            <p:nvPr>
              <p:custDataLst>
                <p:tags r:id="rId25"/>
              </p:custDataLst>
            </p:nvPr>
          </p:nvSpPr>
          <p:spPr bwMode="gray">
            <a:xfrm>
              <a:off x="9388441" y="1298560"/>
              <a:ext cx="852634" cy="430056"/>
            </a:xfrm>
            <a:custGeom>
              <a:avLst/>
              <a:gdLst/>
              <a:ahLst/>
              <a:cxnLst/>
              <a:rect l="l" t="t" r="r" b="b"/>
              <a:pathLst>
                <a:path w="852634" h="430056">
                  <a:moveTo>
                    <a:pt x="722653" y="291118"/>
                  </a:moveTo>
                  <a:lnTo>
                    <a:pt x="799112" y="291118"/>
                  </a:lnTo>
                  <a:cubicBezTo>
                    <a:pt x="828671" y="291118"/>
                    <a:pt x="852634" y="315081"/>
                    <a:pt x="852634" y="344640"/>
                  </a:cubicBezTo>
                  <a:lnTo>
                    <a:pt x="852634" y="430056"/>
                  </a:lnTo>
                  <a:lnTo>
                    <a:pt x="671553" y="430056"/>
                  </a:lnTo>
                  <a:cubicBezTo>
                    <a:pt x="706722" y="411054"/>
                    <a:pt x="727307" y="387446"/>
                    <a:pt x="727307" y="361951"/>
                  </a:cubicBezTo>
                  <a:cubicBezTo>
                    <a:pt x="727307" y="340852"/>
                    <a:pt x="713208" y="321045"/>
                    <a:pt x="687987" y="304651"/>
                  </a:cubicBezTo>
                  <a:cubicBezTo>
                    <a:pt x="696985" y="296050"/>
                    <a:pt x="709243" y="291118"/>
                    <a:pt x="722653" y="291118"/>
                  </a:cubicBezTo>
                  <a:close/>
                  <a:moveTo>
                    <a:pt x="53522" y="291118"/>
                  </a:moveTo>
                  <a:lnTo>
                    <a:pt x="129981" y="291118"/>
                  </a:lnTo>
                  <a:cubicBezTo>
                    <a:pt x="143391" y="291118"/>
                    <a:pt x="155649" y="296050"/>
                    <a:pt x="164647" y="304651"/>
                  </a:cubicBezTo>
                  <a:cubicBezTo>
                    <a:pt x="139426" y="321045"/>
                    <a:pt x="125327" y="340852"/>
                    <a:pt x="125327" y="361951"/>
                  </a:cubicBezTo>
                  <a:cubicBezTo>
                    <a:pt x="125327" y="387446"/>
                    <a:pt x="145912" y="411054"/>
                    <a:pt x="181081" y="430056"/>
                  </a:cubicBezTo>
                  <a:lnTo>
                    <a:pt x="0" y="430056"/>
                  </a:lnTo>
                  <a:lnTo>
                    <a:pt x="0" y="344640"/>
                  </a:lnTo>
                  <a:cubicBezTo>
                    <a:pt x="0" y="315081"/>
                    <a:pt x="23963" y="291118"/>
                    <a:pt x="53522" y="291118"/>
                  </a:cubicBezTo>
                  <a:close/>
                  <a:moveTo>
                    <a:pt x="499610" y="162530"/>
                  </a:moveTo>
                  <a:lnTo>
                    <a:pt x="576069" y="162530"/>
                  </a:lnTo>
                  <a:cubicBezTo>
                    <a:pt x="605628" y="162530"/>
                    <a:pt x="629591" y="186493"/>
                    <a:pt x="629591" y="216052"/>
                  </a:cubicBezTo>
                  <a:lnTo>
                    <a:pt x="629591" y="275340"/>
                  </a:lnTo>
                  <a:cubicBezTo>
                    <a:pt x="580723" y="257250"/>
                    <a:pt x="516742" y="245893"/>
                    <a:pt x="446088" y="245407"/>
                  </a:cubicBezTo>
                  <a:lnTo>
                    <a:pt x="446088" y="216052"/>
                  </a:lnTo>
                  <a:cubicBezTo>
                    <a:pt x="446088" y="186493"/>
                    <a:pt x="470051" y="162530"/>
                    <a:pt x="499610" y="162530"/>
                  </a:cubicBezTo>
                  <a:close/>
                  <a:moveTo>
                    <a:pt x="276566" y="162530"/>
                  </a:moveTo>
                  <a:lnTo>
                    <a:pt x="353025" y="162530"/>
                  </a:lnTo>
                  <a:cubicBezTo>
                    <a:pt x="382584" y="162530"/>
                    <a:pt x="406547" y="186493"/>
                    <a:pt x="406547" y="216052"/>
                  </a:cubicBezTo>
                  <a:lnTo>
                    <a:pt x="406547" y="245407"/>
                  </a:lnTo>
                  <a:cubicBezTo>
                    <a:pt x="335893" y="245893"/>
                    <a:pt x="271912" y="257250"/>
                    <a:pt x="223044" y="275340"/>
                  </a:cubicBezTo>
                  <a:lnTo>
                    <a:pt x="223044" y="216052"/>
                  </a:lnTo>
                  <a:cubicBezTo>
                    <a:pt x="223044" y="186493"/>
                    <a:pt x="247007" y="162530"/>
                    <a:pt x="276566" y="162530"/>
                  </a:cubicBezTo>
                  <a:close/>
                  <a:moveTo>
                    <a:pt x="760882" y="128588"/>
                  </a:moveTo>
                  <a:cubicBezTo>
                    <a:pt x="798525" y="128588"/>
                    <a:pt x="829040" y="159104"/>
                    <a:pt x="829040" y="196746"/>
                  </a:cubicBezTo>
                  <a:cubicBezTo>
                    <a:pt x="829040" y="234389"/>
                    <a:pt x="798525" y="264905"/>
                    <a:pt x="760882" y="264905"/>
                  </a:cubicBezTo>
                  <a:cubicBezTo>
                    <a:pt x="723240" y="264905"/>
                    <a:pt x="692725" y="234389"/>
                    <a:pt x="692725" y="196746"/>
                  </a:cubicBezTo>
                  <a:cubicBezTo>
                    <a:pt x="692725" y="159104"/>
                    <a:pt x="723240" y="128588"/>
                    <a:pt x="760882" y="128588"/>
                  </a:cubicBezTo>
                  <a:close/>
                  <a:moveTo>
                    <a:pt x="91751" y="128588"/>
                  </a:moveTo>
                  <a:cubicBezTo>
                    <a:pt x="129394" y="128588"/>
                    <a:pt x="159909" y="159104"/>
                    <a:pt x="159909" y="196746"/>
                  </a:cubicBezTo>
                  <a:cubicBezTo>
                    <a:pt x="159909" y="234389"/>
                    <a:pt x="129394" y="264905"/>
                    <a:pt x="91751" y="264905"/>
                  </a:cubicBezTo>
                  <a:cubicBezTo>
                    <a:pt x="54109" y="264905"/>
                    <a:pt x="23594" y="234389"/>
                    <a:pt x="23594" y="196746"/>
                  </a:cubicBezTo>
                  <a:cubicBezTo>
                    <a:pt x="23594" y="159104"/>
                    <a:pt x="54109" y="128588"/>
                    <a:pt x="91751" y="128588"/>
                  </a:cubicBezTo>
                  <a:close/>
                  <a:moveTo>
                    <a:pt x="537839" y="0"/>
                  </a:moveTo>
                  <a:cubicBezTo>
                    <a:pt x="575482" y="0"/>
                    <a:pt x="605997" y="30516"/>
                    <a:pt x="605997" y="68158"/>
                  </a:cubicBezTo>
                  <a:cubicBezTo>
                    <a:pt x="605997" y="105801"/>
                    <a:pt x="575482" y="136317"/>
                    <a:pt x="537839" y="136317"/>
                  </a:cubicBezTo>
                  <a:cubicBezTo>
                    <a:pt x="500197" y="136317"/>
                    <a:pt x="469682" y="105801"/>
                    <a:pt x="469682" y="68158"/>
                  </a:cubicBezTo>
                  <a:cubicBezTo>
                    <a:pt x="469682" y="30516"/>
                    <a:pt x="500197" y="0"/>
                    <a:pt x="537839" y="0"/>
                  </a:cubicBezTo>
                  <a:close/>
                  <a:moveTo>
                    <a:pt x="314795" y="0"/>
                  </a:moveTo>
                  <a:cubicBezTo>
                    <a:pt x="352438" y="0"/>
                    <a:pt x="382953" y="30516"/>
                    <a:pt x="382953" y="68158"/>
                  </a:cubicBezTo>
                  <a:cubicBezTo>
                    <a:pt x="382953" y="105801"/>
                    <a:pt x="352438" y="136317"/>
                    <a:pt x="314795" y="136317"/>
                  </a:cubicBezTo>
                  <a:cubicBezTo>
                    <a:pt x="277153" y="136317"/>
                    <a:pt x="246638" y="105801"/>
                    <a:pt x="246638" y="68158"/>
                  </a:cubicBezTo>
                  <a:cubicBezTo>
                    <a:pt x="246638" y="30516"/>
                    <a:pt x="277153" y="0"/>
                    <a:pt x="314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1" tIns="34290" rIns="68581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 err="1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17" name="Oval 116"/>
            <p:cNvSpPr/>
            <p:nvPr/>
          </p:nvSpPr>
          <p:spPr bwMode="gray">
            <a:xfrm>
              <a:off x="9556154" y="1567642"/>
              <a:ext cx="517208" cy="185738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68581" tIns="34290" rIns="68581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 err="1"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61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6072056" y="2546273"/>
            <a:ext cx="724325" cy="7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grpSp>
        <p:nvGrpSpPr>
          <p:cNvPr id="118" name="Group 117"/>
          <p:cNvGrpSpPr/>
          <p:nvPr/>
        </p:nvGrpSpPr>
        <p:grpSpPr bwMode="gray">
          <a:xfrm>
            <a:off x="6181401" y="2659209"/>
            <a:ext cx="522524" cy="491639"/>
            <a:chOff x="1553124" y="1375990"/>
            <a:chExt cx="490776" cy="492400"/>
          </a:xfrm>
          <a:solidFill>
            <a:schemeClr val="bg1"/>
          </a:solidFill>
        </p:grpSpPr>
        <p:sp>
          <p:nvSpPr>
            <p:cNvPr id="119" name="Freeform 164"/>
            <p:cNvSpPr>
              <a:spLocks noEditPoints="1"/>
            </p:cNvSpPr>
            <p:nvPr/>
          </p:nvSpPr>
          <p:spPr bwMode="gray">
            <a:xfrm>
              <a:off x="1708324" y="1744884"/>
              <a:ext cx="183635" cy="123506"/>
            </a:xfrm>
            <a:custGeom>
              <a:avLst/>
              <a:gdLst>
                <a:gd name="T0" fmla="*/ 8 w 96"/>
                <a:gd name="T1" fmla="*/ 16 h 64"/>
                <a:gd name="T2" fmla="*/ 88 w 96"/>
                <a:gd name="T3" fmla="*/ 16 h 64"/>
                <a:gd name="T4" fmla="*/ 96 w 96"/>
                <a:gd name="T5" fmla="*/ 8 h 64"/>
                <a:gd name="T6" fmla="*/ 88 w 96"/>
                <a:gd name="T7" fmla="*/ 0 h 64"/>
                <a:gd name="T8" fmla="*/ 8 w 96"/>
                <a:gd name="T9" fmla="*/ 0 h 64"/>
                <a:gd name="T10" fmla="*/ 0 w 96"/>
                <a:gd name="T11" fmla="*/ 8 h 64"/>
                <a:gd name="T12" fmla="*/ 8 w 96"/>
                <a:gd name="T13" fmla="*/ 16 h 64"/>
                <a:gd name="T14" fmla="*/ 87 w 96"/>
                <a:gd name="T15" fmla="*/ 24 h 64"/>
                <a:gd name="T16" fmla="*/ 8 w 96"/>
                <a:gd name="T17" fmla="*/ 24 h 64"/>
                <a:gd name="T18" fmla="*/ 0 w 96"/>
                <a:gd name="T19" fmla="*/ 32 h 64"/>
                <a:gd name="T20" fmla="*/ 8 w 96"/>
                <a:gd name="T21" fmla="*/ 40 h 64"/>
                <a:gd name="T22" fmla="*/ 87 w 96"/>
                <a:gd name="T23" fmla="*/ 40 h 64"/>
                <a:gd name="T24" fmla="*/ 95 w 96"/>
                <a:gd name="T25" fmla="*/ 32 h 64"/>
                <a:gd name="T26" fmla="*/ 87 w 96"/>
                <a:gd name="T27" fmla="*/ 24 h 64"/>
                <a:gd name="T28" fmla="*/ 48 w 96"/>
                <a:gd name="T29" fmla="*/ 64 h 64"/>
                <a:gd name="T30" fmla="*/ 72 w 96"/>
                <a:gd name="T31" fmla="*/ 48 h 64"/>
                <a:gd name="T32" fmla="*/ 24 w 96"/>
                <a:gd name="T33" fmla="*/ 48 h 64"/>
                <a:gd name="T34" fmla="*/ 48 w 96"/>
                <a:gd name="T3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92" y="16"/>
                    <a:pt x="96" y="12"/>
                    <a:pt x="96" y="8"/>
                  </a:cubicBezTo>
                  <a:cubicBezTo>
                    <a:pt x="96" y="4"/>
                    <a:pt x="92" y="0"/>
                    <a:pt x="8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lose/>
                  <a:moveTo>
                    <a:pt x="87" y="24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4" y="24"/>
                    <a:pt x="0" y="28"/>
                    <a:pt x="0" y="32"/>
                  </a:cubicBezTo>
                  <a:cubicBezTo>
                    <a:pt x="0" y="36"/>
                    <a:pt x="4" y="40"/>
                    <a:pt x="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91" y="40"/>
                    <a:pt x="95" y="36"/>
                    <a:pt x="95" y="32"/>
                  </a:cubicBezTo>
                  <a:cubicBezTo>
                    <a:pt x="95" y="28"/>
                    <a:pt x="91" y="24"/>
                    <a:pt x="87" y="24"/>
                  </a:cubicBezTo>
                  <a:close/>
                  <a:moveTo>
                    <a:pt x="48" y="64"/>
                  </a:moveTo>
                  <a:cubicBezTo>
                    <a:pt x="61" y="64"/>
                    <a:pt x="72" y="57"/>
                    <a:pt x="7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57"/>
                    <a:pt x="35" y="64"/>
                    <a:pt x="48" y="6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64140" tIns="32070" rIns="64140" bIns="3207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20" name="Freeform 165"/>
            <p:cNvSpPr>
              <a:spLocks noEditPoints="1"/>
            </p:cNvSpPr>
            <p:nvPr/>
          </p:nvSpPr>
          <p:spPr bwMode="gray">
            <a:xfrm>
              <a:off x="1553124" y="1375990"/>
              <a:ext cx="490776" cy="353456"/>
            </a:xfrm>
            <a:custGeom>
              <a:avLst/>
              <a:gdLst>
                <a:gd name="T0" fmla="*/ 224 w 256"/>
                <a:gd name="T1" fmla="*/ 80 h 184"/>
                <a:gd name="T2" fmla="*/ 256 w 256"/>
                <a:gd name="T3" fmla="*/ 80 h 184"/>
                <a:gd name="T4" fmla="*/ 24 w 256"/>
                <a:gd name="T5" fmla="*/ 72 h 184"/>
                <a:gd name="T6" fmla="*/ 8 w 256"/>
                <a:gd name="T7" fmla="*/ 88 h 184"/>
                <a:gd name="T8" fmla="*/ 25 w 256"/>
                <a:gd name="T9" fmla="*/ 18 h 184"/>
                <a:gd name="T10" fmla="*/ 49 w 256"/>
                <a:gd name="T11" fmla="*/ 25 h 184"/>
                <a:gd name="T12" fmla="*/ 23 w 256"/>
                <a:gd name="T13" fmla="*/ 7 h 184"/>
                <a:gd name="T14" fmla="*/ 218 w 256"/>
                <a:gd name="T15" fmla="*/ 133 h 184"/>
                <a:gd name="T16" fmla="*/ 222 w 256"/>
                <a:gd name="T17" fmla="*/ 155 h 184"/>
                <a:gd name="T18" fmla="*/ 231 w 256"/>
                <a:gd name="T19" fmla="*/ 142 h 184"/>
                <a:gd name="T20" fmla="*/ 23 w 256"/>
                <a:gd name="T21" fmla="*/ 153 h 184"/>
                <a:gd name="T22" fmla="*/ 47 w 256"/>
                <a:gd name="T23" fmla="*/ 146 h 184"/>
                <a:gd name="T24" fmla="*/ 213 w 256"/>
                <a:gd name="T25" fmla="*/ 28 h 184"/>
                <a:gd name="T26" fmla="*/ 233 w 256"/>
                <a:gd name="T27" fmla="*/ 7 h 184"/>
                <a:gd name="T28" fmla="*/ 207 w 256"/>
                <a:gd name="T29" fmla="*/ 25 h 184"/>
                <a:gd name="T30" fmla="*/ 49 w 256"/>
                <a:gd name="T31" fmla="*/ 80 h 184"/>
                <a:gd name="T32" fmla="*/ 89 w 256"/>
                <a:gd name="T33" fmla="*/ 176 h 184"/>
                <a:gd name="T34" fmla="*/ 112 w 256"/>
                <a:gd name="T35" fmla="*/ 184 h 184"/>
                <a:gd name="T36" fmla="*/ 88 w 256"/>
                <a:gd name="T37" fmla="*/ 88 h 184"/>
                <a:gd name="T38" fmla="*/ 88 w 256"/>
                <a:gd name="T39" fmla="*/ 87 h 184"/>
                <a:gd name="T40" fmla="*/ 88 w 256"/>
                <a:gd name="T41" fmla="*/ 86 h 184"/>
                <a:gd name="T42" fmla="*/ 89 w 256"/>
                <a:gd name="T43" fmla="*/ 85 h 184"/>
                <a:gd name="T44" fmla="*/ 90 w 256"/>
                <a:gd name="T45" fmla="*/ 85 h 184"/>
                <a:gd name="T46" fmla="*/ 91 w 256"/>
                <a:gd name="T47" fmla="*/ 84 h 184"/>
                <a:gd name="T48" fmla="*/ 92 w 256"/>
                <a:gd name="T49" fmla="*/ 84 h 184"/>
                <a:gd name="T50" fmla="*/ 93 w 256"/>
                <a:gd name="T51" fmla="*/ 84 h 184"/>
                <a:gd name="T52" fmla="*/ 94 w 256"/>
                <a:gd name="T53" fmla="*/ 84 h 184"/>
                <a:gd name="T54" fmla="*/ 95 w 256"/>
                <a:gd name="T55" fmla="*/ 85 h 184"/>
                <a:gd name="T56" fmla="*/ 102 w 256"/>
                <a:gd name="T57" fmla="*/ 96 h 184"/>
                <a:gd name="T58" fmla="*/ 116 w 256"/>
                <a:gd name="T59" fmla="*/ 84 h 184"/>
                <a:gd name="T60" fmla="*/ 136 w 256"/>
                <a:gd name="T61" fmla="*/ 88 h 184"/>
                <a:gd name="T62" fmla="*/ 152 w 256"/>
                <a:gd name="T63" fmla="*/ 96 h 184"/>
                <a:gd name="T64" fmla="*/ 161 w 256"/>
                <a:gd name="T65" fmla="*/ 85 h 184"/>
                <a:gd name="T66" fmla="*/ 162 w 256"/>
                <a:gd name="T67" fmla="*/ 85 h 184"/>
                <a:gd name="T68" fmla="*/ 163 w 256"/>
                <a:gd name="T69" fmla="*/ 84 h 184"/>
                <a:gd name="T70" fmla="*/ 164 w 256"/>
                <a:gd name="T71" fmla="*/ 84 h 184"/>
                <a:gd name="T72" fmla="*/ 165 w 256"/>
                <a:gd name="T73" fmla="*/ 84 h 184"/>
                <a:gd name="T74" fmla="*/ 166 w 256"/>
                <a:gd name="T75" fmla="*/ 85 h 184"/>
                <a:gd name="T76" fmla="*/ 167 w 256"/>
                <a:gd name="T77" fmla="*/ 85 h 184"/>
                <a:gd name="T78" fmla="*/ 167 w 256"/>
                <a:gd name="T79" fmla="*/ 86 h 184"/>
                <a:gd name="T80" fmla="*/ 168 w 256"/>
                <a:gd name="T81" fmla="*/ 87 h 184"/>
                <a:gd name="T82" fmla="*/ 168 w 256"/>
                <a:gd name="T83" fmla="*/ 88 h 184"/>
                <a:gd name="T84" fmla="*/ 159 w 256"/>
                <a:gd name="T85" fmla="*/ 102 h 184"/>
                <a:gd name="T86" fmla="*/ 167 w 256"/>
                <a:gd name="T87" fmla="*/ 182 h 184"/>
                <a:gd name="T88" fmla="*/ 182 w 256"/>
                <a:gd name="T89" fmla="*/ 140 h 184"/>
                <a:gd name="T90" fmla="*/ 140 w 256"/>
                <a:gd name="T91" fmla="*/ 99 h 184"/>
                <a:gd name="T92" fmla="*/ 106 w 256"/>
                <a:gd name="T93" fmla="*/ 104 h 184"/>
                <a:gd name="T94" fmla="*/ 150 w 256"/>
                <a:gd name="T95" fmla="*/ 10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6" h="184">
                  <a:moveTo>
                    <a:pt x="248" y="72"/>
                  </a:moveTo>
                  <a:cubicBezTo>
                    <a:pt x="232" y="72"/>
                    <a:pt x="232" y="72"/>
                    <a:pt x="232" y="72"/>
                  </a:cubicBezTo>
                  <a:cubicBezTo>
                    <a:pt x="228" y="72"/>
                    <a:pt x="224" y="76"/>
                    <a:pt x="224" y="80"/>
                  </a:cubicBezTo>
                  <a:cubicBezTo>
                    <a:pt x="224" y="84"/>
                    <a:pt x="228" y="88"/>
                    <a:pt x="232" y="88"/>
                  </a:cubicBezTo>
                  <a:cubicBezTo>
                    <a:pt x="248" y="88"/>
                    <a:pt x="248" y="88"/>
                    <a:pt x="248" y="88"/>
                  </a:cubicBezTo>
                  <a:cubicBezTo>
                    <a:pt x="252" y="88"/>
                    <a:pt x="256" y="84"/>
                    <a:pt x="256" y="80"/>
                  </a:cubicBezTo>
                  <a:cubicBezTo>
                    <a:pt x="256" y="76"/>
                    <a:pt x="252" y="72"/>
                    <a:pt x="248" y="72"/>
                  </a:cubicBezTo>
                  <a:close/>
                  <a:moveTo>
                    <a:pt x="32" y="80"/>
                  </a:moveTo>
                  <a:cubicBezTo>
                    <a:pt x="32" y="76"/>
                    <a:pt x="28" y="72"/>
                    <a:pt x="24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4" y="72"/>
                    <a:pt x="0" y="76"/>
                    <a:pt x="0" y="80"/>
                  </a:cubicBezTo>
                  <a:cubicBezTo>
                    <a:pt x="0" y="84"/>
                    <a:pt x="4" y="88"/>
                    <a:pt x="8" y="88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8" y="88"/>
                    <a:pt x="32" y="84"/>
                    <a:pt x="32" y="80"/>
                  </a:cubicBezTo>
                  <a:close/>
                  <a:moveTo>
                    <a:pt x="25" y="18"/>
                  </a:moveTo>
                  <a:cubicBezTo>
                    <a:pt x="38" y="27"/>
                    <a:pt x="38" y="27"/>
                    <a:pt x="38" y="27"/>
                  </a:cubicBezTo>
                  <a:cubicBezTo>
                    <a:pt x="40" y="28"/>
                    <a:pt x="41" y="28"/>
                    <a:pt x="43" y="28"/>
                  </a:cubicBezTo>
                  <a:cubicBezTo>
                    <a:pt x="45" y="28"/>
                    <a:pt x="48" y="27"/>
                    <a:pt x="49" y="25"/>
                  </a:cubicBezTo>
                  <a:cubicBezTo>
                    <a:pt x="52" y="21"/>
                    <a:pt x="51" y="16"/>
                    <a:pt x="47" y="14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2"/>
                    <a:pt x="26" y="3"/>
                    <a:pt x="23" y="7"/>
                  </a:cubicBezTo>
                  <a:cubicBezTo>
                    <a:pt x="21" y="10"/>
                    <a:pt x="21" y="15"/>
                    <a:pt x="25" y="18"/>
                  </a:cubicBezTo>
                  <a:close/>
                  <a:moveTo>
                    <a:pt x="231" y="142"/>
                  </a:moveTo>
                  <a:cubicBezTo>
                    <a:pt x="218" y="133"/>
                    <a:pt x="218" y="133"/>
                    <a:pt x="218" y="133"/>
                  </a:cubicBezTo>
                  <a:cubicBezTo>
                    <a:pt x="214" y="131"/>
                    <a:pt x="209" y="131"/>
                    <a:pt x="207" y="135"/>
                  </a:cubicBezTo>
                  <a:cubicBezTo>
                    <a:pt x="204" y="139"/>
                    <a:pt x="205" y="144"/>
                    <a:pt x="209" y="146"/>
                  </a:cubicBezTo>
                  <a:cubicBezTo>
                    <a:pt x="222" y="155"/>
                    <a:pt x="222" y="155"/>
                    <a:pt x="222" y="155"/>
                  </a:cubicBezTo>
                  <a:cubicBezTo>
                    <a:pt x="223" y="156"/>
                    <a:pt x="225" y="157"/>
                    <a:pt x="226" y="157"/>
                  </a:cubicBezTo>
                  <a:cubicBezTo>
                    <a:pt x="229" y="157"/>
                    <a:pt x="231" y="156"/>
                    <a:pt x="233" y="153"/>
                  </a:cubicBezTo>
                  <a:cubicBezTo>
                    <a:pt x="235" y="150"/>
                    <a:pt x="235" y="145"/>
                    <a:pt x="231" y="142"/>
                  </a:cubicBezTo>
                  <a:close/>
                  <a:moveTo>
                    <a:pt x="38" y="133"/>
                  </a:moveTo>
                  <a:cubicBezTo>
                    <a:pt x="25" y="142"/>
                    <a:pt x="25" y="142"/>
                    <a:pt x="25" y="142"/>
                  </a:cubicBezTo>
                  <a:cubicBezTo>
                    <a:pt x="21" y="145"/>
                    <a:pt x="21" y="150"/>
                    <a:pt x="23" y="153"/>
                  </a:cubicBezTo>
                  <a:cubicBezTo>
                    <a:pt x="25" y="156"/>
                    <a:pt x="27" y="157"/>
                    <a:pt x="30" y="157"/>
                  </a:cubicBezTo>
                  <a:cubicBezTo>
                    <a:pt x="31" y="157"/>
                    <a:pt x="33" y="156"/>
                    <a:pt x="34" y="155"/>
                  </a:cubicBezTo>
                  <a:cubicBezTo>
                    <a:pt x="47" y="146"/>
                    <a:pt x="47" y="146"/>
                    <a:pt x="47" y="146"/>
                  </a:cubicBezTo>
                  <a:cubicBezTo>
                    <a:pt x="51" y="144"/>
                    <a:pt x="52" y="139"/>
                    <a:pt x="49" y="135"/>
                  </a:cubicBezTo>
                  <a:cubicBezTo>
                    <a:pt x="47" y="131"/>
                    <a:pt x="42" y="131"/>
                    <a:pt x="38" y="133"/>
                  </a:cubicBezTo>
                  <a:close/>
                  <a:moveTo>
                    <a:pt x="213" y="28"/>
                  </a:moveTo>
                  <a:cubicBezTo>
                    <a:pt x="215" y="28"/>
                    <a:pt x="216" y="28"/>
                    <a:pt x="218" y="27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5" y="15"/>
                    <a:pt x="235" y="10"/>
                    <a:pt x="233" y="7"/>
                  </a:cubicBezTo>
                  <a:cubicBezTo>
                    <a:pt x="230" y="3"/>
                    <a:pt x="225" y="2"/>
                    <a:pt x="222" y="5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5" y="16"/>
                    <a:pt x="204" y="21"/>
                    <a:pt x="207" y="25"/>
                  </a:cubicBezTo>
                  <a:cubicBezTo>
                    <a:pt x="208" y="27"/>
                    <a:pt x="211" y="28"/>
                    <a:pt x="213" y="28"/>
                  </a:cubicBezTo>
                  <a:close/>
                  <a:moveTo>
                    <a:pt x="129" y="0"/>
                  </a:moveTo>
                  <a:cubicBezTo>
                    <a:pt x="85" y="0"/>
                    <a:pt x="49" y="36"/>
                    <a:pt x="49" y="80"/>
                  </a:cubicBezTo>
                  <a:cubicBezTo>
                    <a:pt x="49" y="104"/>
                    <a:pt x="59" y="125"/>
                    <a:pt x="76" y="140"/>
                  </a:cubicBezTo>
                  <a:cubicBezTo>
                    <a:pt x="83" y="146"/>
                    <a:pt x="89" y="155"/>
                    <a:pt x="89" y="165"/>
                  </a:cubicBezTo>
                  <a:cubicBezTo>
                    <a:pt x="89" y="176"/>
                    <a:pt x="89" y="176"/>
                    <a:pt x="89" y="176"/>
                  </a:cubicBezTo>
                  <a:cubicBezTo>
                    <a:pt x="89" y="178"/>
                    <a:pt x="90" y="180"/>
                    <a:pt x="91" y="182"/>
                  </a:cubicBezTo>
                  <a:cubicBezTo>
                    <a:pt x="93" y="183"/>
                    <a:pt x="95" y="184"/>
                    <a:pt x="97" y="184"/>
                  </a:cubicBezTo>
                  <a:cubicBezTo>
                    <a:pt x="112" y="184"/>
                    <a:pt x="112" y="184"/>
                    <a:pt x="112" y="184"/>
                  </a:cubicBezTo>
                  <a:cubicBezTo>
                    <a:pt x="112" y="144"/>
                    <a:pt x="105" y="118"/>
                    <a:pt x="97" y="102"/>
                  </a:cubicBezTo>
                  <a:cubicBezTo>
                    <a:pt x="92" y="100"/>
                    <a:pt x="88" y="94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7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8" y="87"/>
                    <a:pt x="88" y="86"/>
                    <a:pt x="88" y="86"/>
                  </a:cubicBezTo>
                  <a:cubicBezTo>
                    <a:pt x="88" y="86"/>
                    <a:pt x="89" y="86"/>
                    <a:pt x="89" y="86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89" y="86"/>
                    <a:pt x="89" y="85"/>
                    <a:pt x="89" y="8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89" y="85"/>
                    <a:pt x="90" y="85"/>
                    <a:pt x="90" y="85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90" y="85"/>
                    <a:pt x="90" y="84"/>
                    <a:pt x="90" y="84"/>
                  </a:cubicBezTo>
                  <a:cubicBezTo>
                    <a:pt x="90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4" y="84"/>
                    <a:pt x="94" y="84"/>
                  </a:cubicBezTo>
                  <a:cubicBezTo>
                    <a:pt x="94" y="84"/>
                    <a:pt x="94" y="85"/>
                    <a:pt x="94" y="85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5" y="85"/>
                    <a:pt x="95" y="85"/>
                  </a:cubicBezTo>
                  <a:cubicBezTo>
                    <a:pt x="95" y="85"/>
                    <a:pt x="95" y="85"/>
                    <a:pt x="95" y="85"/>
                  </a:cubicBezTo>
                  <a:cubicBezTo>
                    <a:pt x="95" y="85"/>
                    <a:pt x="95" y="85"/>
                    <a:pt x="95" y="85"/>
                  </a:cubicBezTo>
                  <a:cubicBezTo>
                    <a:pt x="97" y="88"/>
                    <a:pt x="100" y="92"/>
                    <a:pt x="102" y="96"/>
                  </a:cubicBezTo>
                  <a:cubicBezTo>
                    <a:pt x="103" y="96"/>
                    <a:pt x="103" y="96"/>
                    <a:pt x="104" y="96"/>
                  </a:cubicBezTo>
                  <a:cubicBezTo>
                    <a:pt x="108" y="96"/>
                    <a:pt x="112" y="92"/>
                    <a:pt x="112" y="88"/>
                  </a:cubicBezTo>
                  <a:cubicBezTo>
                    <a:pt x="112" y="86"/>
                    <a:pt x="114" y="84"/>
                    <a:pt x="116" y="84"/>
                  </a:cubicBezTo>
                  <a:cubicBezTo>
                    <a:pt x="118" y="84"/>
                    <a:pt x="120" y="86"/>
                    <a:pt x="120" y="88"/>
                  </a:cubicBezTo>
                  <a:cubicBezTo>
                    <a:pt x="120" y="92"/>
                    <a:pt x="124" y="96"/>
                    <a:pt x="128" y="96"/>
                  </a:cubicBezTo>
                  <a:cubicBezTo>
                    <a:pt x="132" y="96"/>
                    <a:pt x="136" y="92"/>
                    <a:pt x="136" y="88"/>
                  </a:cubicBezTo>
                  <a:cubicBezTo>
                    <a:pt x="136" y="86"/>
                    <a:pt x="138" y="84"/>
                    <a:pt x="140" y="84"/>
                  </a:cubicBezTo>
                  <a:cubicBezTo>
                    <a:pt x="142" y="84"/>
                    <a:pt x="144" y="86"/>
                    <a:pt x="144" y="88"/>
                  </a:cubicBezTo>
                  <a:cubicBezTo>
                    <a:pt x="144" y="92"/>
                    <a:pt x="148" y="96"/>
                    <a:pt x="152" y="96"/>
                  </a:cubicBezTo>
                  <a:cubicBezTo>
                    <a:pt x="153" y="96"/>
                    <a:pt x="153" y="96"/>
                    <a:pt x="154" y="96"/>
                  </a:cubicBezTo>
                  <a:cubicBezTo>
                    <a:pt x="156" y="92"/>
                    <a:pt x="159" y="88"/>
                    <a:pt x="161" y="85"/>
                  </a:cubicBezTo>
                  <a:cubicBezTo>
                    <a:pt x="161" y="85"/>
                    <a:pt x="161" y="85"/>
                    <a:pt x="161" y="85"/>
                  </a:cubicBezTo>
                  <a:cubicBezTo>
                    <a:pt x="161" y="85"/>
                    <a:pt x="161" y="85"/>
                    <a:pt x="161" y="85"/>
                  </a:cubicBezTo>
                  <a:cubicBezTo>
                    <a:pt x="161" y="85"/>
                    <a:pt x="162" y="85"/>
                    <a:pt x="162" y="85"/>
                  </a:cubicBezTo>
                  <a:cubicBezTo>
                    <a:pt x="162" y="85"/>
                    <a:pt x="162" y="85"/>
                    <a:pt x="162" y="85"/>
                  </a:cubicBezTo>
                  <a:cubicBezTo>
                    <a:pt x="162" y="85"/>
                    <a:pt x="162" y="84"/>
                    <a:pt x="162" y="84"/>
                  </a:cubicBezTo>
                  <a:cubicBezTo>
                    <a:pt x="162" y="84"/>
                    <a:pt x="163" y="84"/>
                    <a:pt x="163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5" y="84"/>
                  </a:cubicBezTo>
                  <a:cubicBezTo>
                    <a:pt x="165" y="84"/>
                    <a:pt x="165" y="84"/>
                    <a:pt x="165" y="84"/>
                  </a:cubicBezTo>
                  <a:cubicBezTo>
                    <a:pt x="165" y="84"/>
                    <a:pt x="165" y="84"/>
                    <a:pt x="165" y="84"/>
                  </a:cubicBezTo>
                  <a:cubicBezTo>
                    <a:pt x="165" y="84"/>
                    <a:pt x="166" y="84"/>
                    <a:pt x="166" y="84"/>
                  </a:cubicBezTo>
                  <a:cubicBezTo>
                    <a:pt x="166" y="84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7" y="85"/>
                    <a:pt x="167" y="85"/>
                  </a:cubicBezTo>
                  <a:cubicBezTo>
                    <a:pt x="167" y="85"/>
                    <a:pt x="167" y="85"/>
                    <a:pt x="167" y="85"/>
                  </a:cubicBezTo>
                  <a:cubicBezTo>
                    <a:pt x="167" y="85"/>
                    <a:pt x="167" y="85"/>
                    <a:pt x="167" y="85"/>
                  </a:cubicBezTo>
                  <a:cubicBezTo>
                    <a:pt x="167" y="85"/>
                    <a:pt x="167" y="86"/>
                    <a:pt x="167" y="86"/>
                  </a:cubicBezTo>
                  <a:cubicBezTo>
                    <a:pt x="167" y="86"/>
                    <a:pt x="167" y="86"/>
                    <a:pt x="167" y="86"/>
                  </a:cubicBezTo>
                  <a:cubicBezTo>
                    <a:pt x="167" y="86"/>
                    <a:pt x="168" y="86"/>
                    <a:pt x="168" y="86"/>
                  </a:cubicBezTo>
                  <a:cubicBezTo>
                    <a:pt x="168" y="86"/>
                    <a:pt x="168" y="87"/>
                    <a:pt x="168" y="87"/>
                  </a:cubicBezTo>
                  <a:cubicBezTo>
                    <a:pt x="168" y="87"/>
                    <a:pt x="168" y="87"/>
                    <a:pt x="168" y="87"/>
                  </a:cubicBezTo>
                  <a:cubicBezTo>
                    <a:pt x="168" y="87"/>
                    <a:pt x="168" y="87"/>
                    <a:pt x="168" y="87"/>
                  </a:cubicBezTo>
                  <a:cubicBezTo>
                    <a:pt x="168" y="88"/>
                    <a:pt x="168" y="88"/>
                    <a:pt x="168" y="88"/>
                  </a:cubicBezTo>
                  <a:cubicBezTo>
                    <a:pt x="168" y="88"/>
                    <a:pt x="168" y="88"/>
                    <a:pt x="168" y="88"/>
                  </a:cubicBezTo>
                  <a:cubicBezTo>
                    <a:pt x="168" y="88"/>
                    <a:pt x="168" y="88"/>
                    <a:pt x="168" y="88"/>
                  </a:cubicBezTo>
                  <a:cubicBezTo>
                    <a:pt x="168" y="88"/>
                    <a:pt x="168" y="88"/>
                    <a:pt x="168" y="88"/>
                  </a:cubicBezTo>
                  <a:cubicBezTo>
                    <a:pt x="168" y="94"/>
                    <a:pt x="164" y="100"/>
                    <a:pt x="159" y="102"/>
                  </a:cubicBezTo>
                  <a:cubicBezTo>
                    <a:pt x="151" y="118"/>
                    <a:pt x="144" y="144"/>
                    <a:pt x="144" y="184"/>
                  </a:cubicBezTo>
                  <a:cubicBezTo>
                    <a:pt x="161" y="184"/>
                    <a:pt x="161" y="184"/>
                    <a:pt x="161" y="184"/>
                  </a:cubicBezTo>
                  <a:cubicBezTo>
                    <a:pt x="163" y="184"/>
                    <a:pt x="165" y="183"/>
                    <a:pt x="167" y="182"/>
                  </a:cubicBezTo>
                  <a:cubicBezTo>
                    <a:pt x="168" y="180"/>
                    <a:pt x="169" y="178"/>
                    <a:pt x="169" y="176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69" y="155"/>
                    <a:pt x="175" y="146"/>
                    <a:pt x="182" y="140"/>
                  </a:cubicBezTo>
                  <a:cubicBezTo>
                    <a:pt x="199" y="125"/>
                    <a:pt x="209" y="104"/>
                    <a:pt x="209" y="80"/>
                  </a:cubicBezTo>
                  <a:cubicBezTo>
                    <a:pt x="209" y="36"/>
                    <a:pt x="173" y="0"/>
                    <a:pt x="129" y="0"/>
                  </a:cubicBezTo>
                  <a:close/>
                  <a:moveTo>
                    <a:pt x="140" y="99"/>
                  </a:moveTo>
                  <a:cubicBezTo>
                    <a:pt x="137" y="102"/>
                    <a:pt x="133" y="104"/>
                    <a:pt x="128" y="104"/>
                  </a:cubicBezTo>
                  <a:cubicBezTo>
                    <a:pt x="123" y="104"/>
                    <a:pt x="119" y="102"/>
                    <a:pt x="116" y="99"/>
                  </a:cubicBezTo>
                  <a:cubicBezTo>
                    <a:pt x="114" y="101"/>
                    <a:pt x="110" y="103"/>
                    <a:pt x="106" y="104"/>
                  </a:cubicBezTo>
                  <a:cubicBezTo>
                    <a:pt x="114" y="121"/>
                    <a:pt x="120" y="147"/>
                    <a:pt x="120" y="184"/>
                  </a:cubicBezTo>
                  <a:cubicBezTo>
                    <a:pt x="136" y="184"/>
                    <a:pt x="136" y="184"/>
                    <a:pt x="136" y="184"/>
                  </a:cubicBezTo>
                  <a:cubicBezTo>
                    <a:pt x="136" y="147"/>
                    <a:pt x="142" y="121"/>
                    <a:pt x="150" y="104"/>
                  </a:cubicBezTo>
                  <a:cubicBezTo>
                    <a:pt x="146" y="103"/>
                    <a:pt x="142" y="101"/>
                    <a:pt x="140" y="9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64140" tIns="32070" rIns="64140" bIns="3207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3859507" y="2456661"/>
            <a:ext cx="724325" cy="7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EDC403F-AED6-4CC7-8123-647313BF4512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3907103" y="2564104"/>
            <a:ext cx="639922" cy="474742"/>
            <a:chOff x="4822825" y="5140326"/>
            <a:chExt cx="904875" cy="855663"/>
          </a:xfrm>
          <a:solidFill>
            <a:sysClr val="window" lastClr="FFFFFF"/>
          </a:solidFill>
        </p:grpSpPr>
        <p:sp>
          <p:nvSpPr>
            <p:cNvPr id="122" name="Freeform 19">
              <a:extLst>
                <a:ext uri="{FF2B5EF4-FFF2-40B4-BE49-F238E27FC236}">
                  <a16:creationId xmlns:a16="http://schemas.microsoft.com/office/drawing/2014/main" id="{4E346C90-4A44-405C-9EE6-66F098FC70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2825" y="5564188"/>
              <a:ext cx="904875" cy="203200"/>
            </a:xfrm>
            <a:custGeom>
              <a:avLst/>
              <a:gdLst>
                <a:gd name="T0" fmla="*/ 241 w 241"/>
                <a:gd name="T1" fmla="*/ 27 h 54"/>
                <a:gd name="T2" fmla="*/ 213 w 241"/>
                <a:gd name="T3" fmla="*/ 51 h 54"/>
                <a:gd name="T4" fmla="*/ 208 w 241"/>
                <a:gd name="T5" fmla="*/ 50 h 54"/>
                <a:gd name="T6" fmla="*/ 208 w 241"/>
                <a:gd name="T7" fmla="*/ 48 h 54"/>
                <a:gd name="T8" fmla="*/ 208 w 241"/>
                <a:gd name="T9" fmla="*/ 40 h 54"/>
                <a:gd name="T10" fmla="*/ 160 w 241"/>
                <a:gd name="T11" fmla="*/ 40 h 54"/>
                <a:gd name="T12" fmla="*/ 160 w 241"/>
                <a:gd name="T13" fmla="*/ 14 h 54"/>
                <a:gd name="T14" fmla="*/ 208 w 241"/>
                <a:gd name="T15" fmla="*/ 14 h 54"/>
                <a:gd name="T16" fmla="*/ 208 w 241"/>
                <a:gd name="T17" fmla="*/ 6 h 54"/>
                <a:gd name="T18" fmla="*/ 208 w 241"/>
                <a:gd name="T19" fmla="*/ 4 h 54"/>
                <a:gd name="T20" fmla="*/ 213 w 241"/>
                <a:gd name="T21" fmla="*/ 3 h 54"/>
                <a:gd name="T22" fmla="*/ 241 w 241"/>
                <a:gd name="T23" fmla="*/ 27 h 54"/>
                <a:gd name="T24" fmla="*/ 49 w 241"/>
                <a:gd name="T25" fmla="*/ 14 h 54"/>
                <a:gd name="T26" fmla="*/ 108 w 241"/>
                <a:gd name="T27" fmla="*/ 14 h 54"/>
                <a:gd name="T28" fmla="*/ 108 w 241"/>
                <a:gd name="T29" fmla="*/ 40 h 54"/>
                <a:gd name="T30" fmla="*/ 49 w 241"/>
                <a:gd name="T31" fmla="*/ 40 h 54"/>
                <a:gd name="T32" fmla="*/ 26 w 241"/>
                <a:gd name="T33" fmla="*/ 53 h 54"/>
                <a:gd name="T34" fmla="*/ 0 w 241"/>
                <a:gd name="T35" fmla="*/ 27 h 54"/>
                <a:gd name="T36" fmla="*/ 26 w 241"/>
                <a:gd name="T37" fmla="*/ 1 h 54"/>
                <a:gd name="T38" fmla="*/ 49 w 241"/>
                <a:gd name="T39" fmla="*/ 14 h 54"/>
                <a:gd name="T40" fmla="*/ 39 w 241"/>
                <a:gd name="T41" fmla="*/ 27 h 54"/>
                <a:gd name="T42" fmla="*/ 26 w 241"/>
                <a:gd name="T43" fmla="*/ 14 h 54"/>
                <a:gd name="T44" fmla="*/ 13 w 241"/>
                <a:gd name="T45" fmla="*/ 27 h 54"/>
                <a:gd name="T46" fmla="*/ 26 w 241"/>
                <a:gd name="T47" fmla="*/ 40 h 54"/>
                <a:gd name="T48" fmla="*/ 39 w 241"/>
                <a:gd name="T49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1" h="54">
                  <a:moveTo>
                    <a:pt x="241" y="27"/>
                  </a:moveTo>
                  <a:cubicBezTo>
                    <a:pt x="213" y="51"/>
                    <a:pt x="213" y="51"/>
                    <a:pt x="213" y="51"/>
                  </a:cubicBezTo>
                  <a:cubicBezTo>
                    <a:pt x="211" y="54"/>
                    <a:pt x="208" y="52"/>
                    <a:pt x="208" y="50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8" y="40"/>
                    <a:pt x="208" y="40"/>
                    <a:pt x="208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8" y="6"/>
                    <a:pt x="208" y="6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2"/>
                    <a:pt x="211" y="0"/>
                    <a:pt x="213" y="3"/>
                  </a:cubicBezTo>
                  <a:lnTo>
                    <a:pt x="241" y="27"/>
                  </a:lnTo>
                  <a:close/>
                  <a:moveTo>
                    <a:pt x="49" y="14"/>
                  </a:moveTo>
                  <a:cubicBezTo>
                    <a:pt x="108" y="14"/>
                    <a:pt x="108" y="14"/>
                    <a:pt x="108" y="14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4" y="48"/>
                    <a:pt x="36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3"/>
                    <a:pt x="12" y="1"/>
                    <a:pt x="26" y="1"/>
                  </a:cubicBezTo>
                  <a:cubicBezTo>
                    <a:pt x="36" y="1"/>
                    <a:pt x="44" y="6"/>
                    <a:pt x="49" y="14"/>
                  </a:cubicBezTo>
                  <a:close/>
                  <a:moveTo>
                    <a:pt x="39" y="27"/>
                  </a:moveTo>
                  <a:cubicBezTo>
                    <a:pt x="39" y="20"/>
                    <a:pt x="34" y="14"/>
                    <a:pt x="26" y="14"/>
                  </a:cubicBezTo>
                  <a:cubicBezTo>
                    <a:pt x="19" y="14"/>
                    <a:pt x="13" y="20"/>
                    <a:pt x="13" y="27"/>
                  </a:cubicBezTo>
                  <a:cubicBezTo>
                    <a:pt x="13" y="34"/>
                    <a:pt x="19" y="40"/>
                    <a:pt x="26" y="40"/>
                  </a:cubicBezTo>
                  <a:cubicBezTo>
                    <a:pt x="34" y="40"/>
                    <a:pt x="39" y="34"/>
                    <a:pt x="3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3" name="Freeform 20">
              <a:extLst>
                <a:ext uri="{FF2B5EF4-FFF2-40B4-BE49-F238E27FC236}">
                  <a16:creationId xmlns:a16="http://schemas.microsoft.com/office/drawing/2014/main" id="{407AE516-9E44-4E42-999B-5CB50171EF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5140326"/>
              <a:ext cx="500062" cy="855663"/>
            </a:xfrm>
            <a:custGeom>
              <a:avLst/>
              <a:gdLst>
                <a:gd name="T0" fmla="*/ 39 w 133"/>
                <a:gd name="T1" fmla="*/ 179 h 228"/>
                <a:gd name="T2" fmla="*/ 39 w 133"/>
                <a:gd name="T3" fmla="*/ 166 h 228"/>
                <a:gd name="T4" fmla="*/ 13 w 133"/>
                <a:gd name="T5" fmla="*/ 166 h 228"/>
                <a:gd name="T6" fmla="*/ 13 w 133"/>
                <a:gd name="T7" fmla="*/ 179 h 228"/>
                <a:gd name="T8" fmla="*/ 0 w 133"/>
                <a:gd name="T9" fmla="*/ 202 h 228"/>
                <a:gd name="T10" fmla="*/ 26 w 133"/>
                <a:gd name="T11" fmla="*/ 228 h 228"/>
                <a:gd name="T12" fmla="*/ 52 w 133"/>
                <a:gd name="T13" fmla="*/ 202 h 228"/>
                <a:gd name="T14" fmla="*/ 39 w 133"/>
                <a:gd name="T15" fmla="*/ 179 h 228"/>
                <a:gd name="T16" fmla="*/ 26 w 133"/>
                <a:gd name="T17" fmla="*/ 215 h 228"/>
                <a:gd name="T18" fmla="*/ 13 w 133"/>
                <a:gd name="T19" fmla="*/ 202 h 228"/>
                <a:gd name="T20" fmla="*/ 26 w 133"/>
                <a:gd name="T21" fmla="*/ 189 h 228"/>
                <a:gd name="T22" fmla="*/ 39 w 133"/>
                <a:gd name="T23" fmla="*/ 202 h 228"/>
                <a:gd name="T24" fmla="*/ 26 w 133"/>
                <a:gd name="T25" fmla="*/ 215 h 228"/>
                <a:gd name="T26" fmla="*/ 133 w 133"/>
                <a:gd name="T27" fmla="*/ 27 h 228"/>
                <a:gd name="T28" fmla="*/ 105 w 133"/>
                <a:gd name="T29" fmla="*/ 51 h 228"/>
                <a:gd name="T30" fmla="*/ 100 w 133"/>
                <a:gd name="T31" fmla="*/ 50 h 228"/>
                <a:gd name="T32" fmla="*/ 100 w 133"/>
                <a:gd name="T33" fmla="*/ 48 h 228"/>
                <a:gd name="T34" fmla="*/ 100 w 133"/>
                <a:gd name="T35" fmla="*/ 42 h 228"/>
                <a:gd name="T36" fmla="*/ 39 w 133"/>
                <a:gd name="T37" fmla="*/ 42 h 228"/>
                <a:gd name="T38" fmla="*/ 39 w 133"/>
                <a:gd name="T39" fmla="*/ 114 h 228"/>
                <a:gd name="T40" fmla="*/ 13 w 133"/>
                <a:gd name="T41" fmla="*/ 114 h 228"/>
                <a:gd name="T42" fmla="*/ 13 w 133"/>
                <a:gd name="T43" fmla="*/ 29 h 228"/>
                <a:gd name="T44" fmla="*/ 26 w 133"/>
                <a:gd name="T45" fmla="*/ 16 h 228"/>
                <a:gd name="T46" fmla="*/ 26 w 133"/>
                <a:gd name="T47" fmla="*/ 16 h 228"/>
                <a:gd name="T48" fmla="*/ 100 w 133"/>
                <a:gd name="T49" fmla="*/ 16 h 228"/>
                <a:gd name="T50" fmla="*/ 100 w 133"/>
                <a:gd name="T51" fmla="*/ 6 h 228"/>
                <a:gd name="T52" fmla="*/ 100 w 133"/>
                <a:gd name="T53" fmla="*/ 4 h 228"/>
                <a:gd name="T54" fmla="*/ 105 w 133"/>
                <a:gd name="T55" fmla="*/ 3 h 228"/>
                <a:gd name="T56" fmla="*/ 133 w 133"/>
                <a:gd name="T57" fmla="*/ 2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3" h="228">
                  <a:moveTo>
                    <a:pt x="39" y="179"/>
                  </a:moveTo>
                  <a:cubicBezTo>
                    <a:pt x="39" y="166"/>
                    <a:pt x="39" y="166"/>
                    <a:pt x="39" y="166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3" y="179"/>
                    <a:pt x="13" y="179"/>
                    <a:pt x="13" y="179"/>
                  </a:cubicBezTo>
                  <a:cubicBezTo>
                    <a:pt x="5" y="184"/>
                    <a:pt x="0" y="192"/>
                    <a:pt x="0" y="202"/>
                  </a:cubicBezTo>
                  <a:cubicBezTo>
                    <a:pt x="0" y="216"/>
                    <a:pt x="11" y="228"/>
                    <a:pt x="26" y="228"/>
                  </a:cubicBezTo>
                  <a:cubicBezTo>
                    <a:pt x="40" y="228"/>
                    <a:pt x="52" y="216"/>
                    <a:pt x="52" y="202"/>
                  </a:cubicBezTo>
                  <a:cubicBezTo>
                    <a:pt x="52" y="192"/>
                    <a:pt x="46" y="184"/>
                    <a:pt x="39" y="179"/>
                  </a:cubicBezTo>
                  <a:close/>
                  <a:moveTo>
                    <a:pt x="26" y="215"/>
                  </a:moveTo>
                  <a:cubicBezTo>
                    <a:pt x="18" y="215"/>
                    <a:pt x="13" y="209"/>
                    <a:pt x="13" y="202"/>
                  </a:cubicBezTo>
                  <a:cubicBezTo>
                    <a:pt x="13" y="195"/>
                    <a:pt x="18" y="189"/>
                    <a:pt x="26" y="189"/>
                  </a:cubicBezTo>
                  <a:cubicBezTo>
                    <a:pt x="33" y="189"/>
                    <a:pt x="39" y="195"/>
                    <a:pt x="39" y="202"/>
                  </a:cubicBezTo>
                  <a:cubicBezTo>
                    <a:pt x="39" y="209"/>
                    <a:pt x="33" y="215"/>
                    <a:pt x="26" y="215"/>
                  </a:cubicBezTo>
                  <a:close/>
                  <a:moveTo>
                    <a:pt x="133" y="27"/>
                  </a:moveTo>
                  <a:cubicBezTo>
                    <a:pt x="105" y="51"/>
                    <a:pt x="105" y="51"/>
                    <a:pt x="105" y="51"/>
                  </a:cubicBezTo>
                  <a:cubicBezTo>
                    <a:pt x="102" y="54"/>
                    <a:pt x="100" y="52"/>
                    <a:pt x="100" y="50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114"/>
                    <a:pt x="39" y="114"/>
                    <a:pt x="39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2"/>
                    <a:pt x="18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2"/>
                    <a:pt x="102" y="0"/>
                    <a:pt x="105" y="3"/>
                  </a:cubicBezTo>
                  <a:lnTo>
                    <a:pt x="133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4" name="Freeform 21">
              <a:extLst>
                <a:ext uri="{FF2B5EF4-FFF2-40B4-BE49-F238E27FC236}">
                  <a16:creationId xmlns:a16="http://schemas.microsoft.com/office/drawing/2014/main" id="{568765C1-9E41-4F08-B6BA-5D355C664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9225" y="5343526"/>
              <a:ext cx="393700" cy="652463"/>
            </a:xfrm>
            <a:custGeom>
              <a:avLst/>
              <a:gdLst>
                <a:gd name="T0" fmla="*/ 76 w 105"/>
                <a:gd name="T1" fmla="*/ 2 h 174"/>
                <a:gd name="T2" fmla="*/ 71 w 105"/>
                <a:gd name="T3" fmla="*/ 4 h 174"/>
                <a:gd name="T4" fmla="*/ 71 w 105"/>
                <a:gd name="T5" fmla="*/ 6 h 174"/>
                <a:gd name="T6" fmla="*/ 71 w 105"/>
                <a:gd name="T7" fmla="*/ 14 h 174"/>
                <a:gd name="T8" fmla="*/ 26 w 105"/>
                <a:gd name="T9" fmla="*/ 14 h 174"/>
                <a:gd name="T10" fmla="*/ 26 w 105"/>
                <a:gd name="T11" fmla="*/ 14 h 174"/>
                <a:gd name="T12" fmla="*/ 13 w 105"/>
                <a:gd name="T13" fmla="*/ 27 h 174"/>
                <a:gd name="T14" fmla="*/ 13 w 105"/>
                <a:gd name="T15" fmla="*/ 125 h 174"/>
                <a:gd name="T16" fmla="*/ 0 w 105"/>
                <a:gd name="T17" fmla="*/ 148 h 174"/>
                <a:gd name="T18" fmla="*/ 26 w 105"/>
                <a:gd name="T19" fmla="*/ 174 h 174"/>
                <a:gd name="T20" fmla="*/ 52 w 105"/>
                <a:gd name="T21" fmla="*/ 148 h 174"/>
                <a:gd name="T22" fmla="*/ 39 w 105"/>
                <a:gd name="T23" fmla="*/ 125 h 174"/>
                <a:gd name="T24" fmla="*/ 39 w 105"/>
                <a:gd name="T25" fmla="*/ 40 h 174"/>
                <a:gd name="T26" fmla="*/ 71 w 105"/>
                <a:gd name="T27" fmla="*/ 40 h 174"/>
                <a:gd name="T28" fmla="*/ 71 w 105"/>
                <a:gd name="T29" fmla="*/ 47 h 174"/>
                <a:gd name="T30" fmla="*/ 71 w 105"/>
                <a:gd name="T31" fmla="*/ 50 h 174"/>
                <a:gd name="T32" fmla="*/ 76 w 105"/>
                <a:gd name="T33" fmla="*/ 51 h 174"/>
                <a:gd name="T34" fmla="*/ 105 w 105"/>
                <a:gd name="T35" fmla="*/ 27 h 174"/>
                <a:gd name="T36" fmla="*/ 76 w 105"/>
                <a:gd name="T37" fmla="*/ 2 h 174"/>
                <a:gd name="T38" fmla="*/ 26 w 105"/>
                <a:gd name="T39" fmla="*/ 161 h 174"/>
                <a:gd name="T40" fmla="*/ 13 w 105"/>
                <a:gd name="T41" fmla="*/ 148 h 174"/>
                <a:gd name="T42" fmla="*/ 26 w 105"/>
                <a:gd name="T43" fmla="*/ 135 h 174"/>
                <a:gd name="T44" fmla="*/ 39 w 105"/>
                <a:gd name="T45" fmla="*/ 148 h 174"/>
                <a:gd name="T46" fmla="*/ 26 w 105"/>
                <a:gd name="T47" fmla="*/ 16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" h="174">
                  <a:moveTo>
                    <a:pt x="76" y="2"/>
                  </a:moveTo>
                  <a:cubicBezTo>
                    <a:pt x="74" y="0"/>
                    <a:pt x="71" y="2"/>
                    <a:pt x="71" y="4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19" y="14"/>
                    <a:pt x="13" y="20"/>
                    <a:pt x="13" y="27"/>
                  </a:cubicBezTo>
                  <a:cubicBezTo>
                    <a:pt x="13" y="125"/>
                    <a:pt x="13" y="125"/>
                    <a:pt x="13" y="125"/>
                  </a:cubicBezTo>
                  <a:cubicBezTo>
                    <a:pt x="5" y="130"/>
                    <a:pt x="0" y="138"/>
                    <a:pt x="0" y="148"/>
                  </a:cubicBezTo>
                  <a:cubicBezTo>
                    <a:pt x="0" y="162"/>
                    <a:pt x="12" y="174"/>
                    <a:pt x="26" y="174"/>
                  </a:cubicBezTo>
                  <a:cubicBezTo>
                    <a:pt x="40" y="174"/>
                    <a:pt x="52" y="162"/>
                    <a:pt x="52" y="148"/>
                  </a:cubicBezTo>
                  <a:cubicBezTo>
                    <a:pt x="52" y="138"/>
                    <a:pt x="47" y="130"/>
                    <a:pt x="39" y="125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50"/>
                    <a:pt x="71" y="50"/>
                    <a:pt x="71" y="50"/>
                  </a:cubicBezTo>
                  <a:cubicBezTo>
                    <a:pt x="71" y="52"/>
                    <a:pt x="74" y="53"/>
                    <a:pt x="76" y="51"/>
                  </a:cubicBezTo>
                  <a:cubicBezTo>
                    <a:pt x="105" y="27"/>
                    <a:pt x="105" y="27"/>
                    <a:pt x="105" y="27"/>
                  </a:cubicBezTo>
                  <a:lnTo>
                    <a:pt x="76" y="2"/>
                  </a:lnTo>
                  <a:close/>
                  <a:moveTo>
                    <a:pt x="26" y="161"/>
                  </a:moveTo>
                  <a:cubicBezTo>
                    <a:pt x="19" y="161"/>
                    <a:pt x="13" y="155"/>
                    <a:pt x="13" y="148"/>
                  </a:cubicBezTo>
                  <a:cubicBezTo>
                    <a:pt x="13" y="141"/>
                    <a:pt x="19" y="135"/>
                    <a:pt x="26" y="135"/>
                  </a:cubicBezTo>
                  <a:cubicBezTo>
                    <a:pt x="33" y="135"/>
                    <a:pt x="39" y="141"/>
                    <a:pt x="39" y="148"/>
                  </a:cubicBezTo>
                  <a:cubicBezTo>
                    <a:pt x="39" y="155"/>
                    <a:pt x="33" y="161"/>
                    <a:pt x="26" y="1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62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3772308" y="4965303"/>
            <a:ext cx="724325" cy="720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sp>
        <p:nvSpPr>
          <p:cNvPr id="125" name="Freeform 8"/>
          <p:cNvSpPr>
            <a:spLocks noEditPoints="1"/>
          </p:cNvSpPr>
          <p:nvPr/>
        </p:nvSpPr>
        <p:spPr bwMode="auto">
          <a:xfrm>
            <a:off x="3820877" y="5145185"/>
            <a:ext cx="598019" cy="424325"/>
          </a:xfrm>
          <a:custGeom>
            <a:avLst/>
            <a:gdLst>
              <a:gd name="T0" fmla="*/ 286 w 318"/>
              <a:gd name="T1" fmla="*/ 10 h 214"/>
              <a:gd name="T2" fmla="*/ 232 w 318"/>
              <a:gd name="T3" fmla="*/ 17 h 214"/>
              <a:gd name="T4" fmla="*/ 179 w 318"/>
              <a:gd name="T5" fmla="*/ 3 h 214"/>
              <a:gd name="T6" fmla="*/ 145 w 318"/>
              <a:gd name="T7" fmla="*/ 5 h 214"/>
              <a:gd name="T8" fmla="*/ 82 w 318"/>
              <a:gd name="T9" fmla="*/ 13 h 214"/>
              <a:gd name="T10" fmla="*/ 8 w 318"/>
              <a:gd name="T11" fmla="*/ 44 h 214"/>
              <a:gd name="T12" fmla="*/ 29 w 318"/>
              <a:gd name="T13" fmla="*/ 104 h 214"/>
              <a:gd name="T14" fmla="*/ 40 w 318"/>
              <a:gd name="T15" fmla="*/ 145 h 214"/>
              <a:gd name="T16" fmla="*/ 47 w 318"/>
              <a:gd name="T17" fmla="*/ 170 h 214"/>
              <a:gd name="T18" fmla="*/ 73 w 318"/>
              <a:gd name="T19" fmla="*/ 190 h 214"/>
              <a:gd name="T20" fmla="*/ 98 w 318"/>
              <a:gd name="T21" fmla="*/ 196 h 214"/>
              <a:gd name="T22" fmla="*/ 122 w 318"/>
              <a:gd name="T23" fmla="*/ 213 h 214"/>
              <a:gd name="T24" fmla="*/ 147 w 318"/>
              <a:gd name="T25" fmla="*/ 207 h 214"/>
              <a:gd name="T26" fmla="*/ 181 w 318"/>
              <a:gd name="T27" fmla="*/ 208 h 214"/>
              <a:gd name="T28" fmla="*/ 217 w 318"/>
              <a:gd name="T29" fmla="*/ 200 h 214"/>
              <a:gd name="T30" fmla="*/ 244 w 318"/>
              <a:gd name="T31" fmla="*/ 181 h 214"/>
              <a:gd name="T32" fmla="*/ 267 w 318"/>
              <a:gd name="T33" fmla="*/ 159 h 214"/>
              <a:gd name="T34" fmla="*/ 263 w 318"/>
              <a:gd name="T35" fmla="*/ 122 h 214"/>
              <a:gd name="T36" fmla="*/ 40 w 318"/>
              <a:gd name="T37" fmla="*/ 115 h 214"/>
              <a:gd name="T38" fmla="*/ 70 w 318"/>
              <a:gd name="T39" fmla="*/ 97 h 214"/>
              <a:gd name="T40" fmla="*/ 53 w 318"/>
              <a:gd name="T41" fmla="*/ 128 h 214"/>
              <a:gd name="T42" fmla="*/ 40 w 318"/>
              <a:gd name="T43" fmla="*/ 115 h 214"/>
              <a:gd name="T44" fmla="*/ 57 w 318"/>
              <a:gd name="T45" fmla="*/ 146 h 214"/>
              <a:gd name="T46" fmla="*/ 82 w 318"/>
              <a:gd name="T47" fmla="*/ 121 h 214"/>
              <a:gd name="T48" fmla="*/ 96 w 318"/>
              <a:gd name="T49" fmla="*/ 121 h 214"/>
              <a:gd name="T50" fmla="*/ 58 w 318"/>
              <a:gd name="T51" fmla="*/ 159 h 214"/>
              <a:gd name="T52" fmla="*/ 82 w 318"/>
              <a:gd name="T53" fmla="*/ 170 h 214"/>
              <a:gd name="T54" fmla="*/ 115 w 318"/>
              <a:gd name="T55" fmla="*/ 148 h 214"/>
              <a:gd name="T56" fmla="*/ 97 w 318"/>
              <a:gd name="T57" fmla="*/ 180 h 214"/>
              <a:gd name="T58" fmla="*/ 115 w 318"/>
              <a:gd name="T59" fmla="*/ 195 h 214"/>
              <a:gd name="T60" fmla="*/ 128 w 318"/>
              <a:gd name="T61" fmla="*/ 170 h 214"/>
              <a:gd name="T62" fmla="*/ 139 w 318"/>
              <a:gd name="T63" fmla="*/ 172 h 214"/>
              <a:gd name="T64" fmla="*/ 116 w 318"/>
              <a:gd name="T65" fmla="*/ 195 h 214"/>
              <a:gd name="T66" fmla="*/ 206 w 318"/>
              <a:gd name="T67" fmla="*/ 108 h 214"/>
              <a:gd name="T68" fmla="*/ 236 w 318"/>
              <a:gd name="T69" fmla="*/ 164 h 214"/>
              <a:gd name="T70" fmla="*/ 187 w 318"/>
              <a:gd name="T71" fmla="*/ 136 h 214"/>
              <a:gd name="T72" fmla="*/ 208 w 318"/>
              <a:gd name="T73" fmla="*/ 183 h 214"/>
              <a:gd name="T74" fmla="*/ 169 w 318"/>
              <a:gd name="T75" fmla="*/ 163 h 214"/>
              <a:gd name="T76" fmla="*/ 169 w 318"/>
              <a:gd name="T77" fmla="*/ 163 h 214"/>
              <a:gd name="T78" fmla="*/ 169 w 318"/>
              <a:gd name="T79" fmla="*/ 185 h 214"/>
              <a:gd name="T80" fmla="*/ 164 w 318"/>
              <a:gd name="T81" fmla="*/ 199 h 214"/>
              <a:gd name="T82" fmla="*/ 150 w 318"/>
              <a:gd name="T83" fmla="*/ 161 h 214"/>
              <a:gd name="T84" fmla="*/ 126 w 318"/>
              <a:gd name="T85" fmla="*/ 138 h 214"/>
              <a:gd name="T86" fmla="*/ 106 w 318"/>
              <a:gd name="T87" fmla="*/ 110 h 214"/>
              <a:gd name="T88" fmla="*/ 89 w 318"/>
              <a:gd name="T89" fmla="*/ 103 h 214"/>
              <a:gd name="T90" fmla="*/ 64 w 318"/>
              <a:gd name="T91" fmla="*/ 79 h 214"/>
              <a:gd name="T92" fmla="*/ 22 w 318"/>
              <a:gd name="T93" fmla="*/ 67 h 214"/>
              <a:gd name="T94" fmla="*/ 61 w 318"/>
              <a:gd name="T95" fmla="*/ 20 h 214"/>
              <a:gd name="T96" fmla="*/ 117 w 318"/>
              <a:gd name="T97" fmla="*/ 22 h 214"/>
              <a:gd name="T98" fmla="*/ 127 w 318"/>
              <a:gd name="T99" fmla="*/ 54 h 214"/>
              <a:gd name="T100" fmla="*/ 159 w 318"/>
              <a:gd name="T101" fmla="*/ 68 h 214"/>
              <a:gd name="T102" fmla="*/ 219 w 318"/>
              <a:gd name="T103" fmla="*/ 100 h 214"/>
              <a:gd name="T104" fmla="*/ 257 w 318"/>
              <a:gd name="T105" fmla="*/ 148 h 214"/>
              <a:gd name="T106" fmla="*/ 188 w 318"/>
              <a:gd name="T107" fmla="*/ 48 h 214"/>
              <a:gd name="T108" fmla="*/ 153 w 318"/>
              <a:gd name="T109" fmla="*/ 53 h 214"/>
              <a:gd name="T110" fmla="*/ 145 w 318"/>
              <a:gd name="T111" fmla="*/ 34 h 214"/>
              <a:gd name="T112" fmla="*/ 204 w 318"/>
              <a:gd name="T113" fmla="*/ 30 h 214"/>
              <a:gd name="T114" fmla="*/ 260 w 318"/>
              <a:gd name="T115" fmla="*/ 18 h 214"/>
              <a:gd name="T116" fmla="*/ 298 w 318"/>
              <a:gd name="T117" fmla="*/ 65 h 214"/>
              <a:gd name="T118" fmla="*/ 230 w 318"/>
              <a:gd name="T119" fmla="*/ 89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" h="214">
                <a:moveTo>
                  <a:pt x="309" y="76"/>
                </a:moveTo>
                <a:cubicBezTo>
                  <a:pt x="318" y="66"/>
                  <a:pt x="318" y="51"/>
                  <a:pt x="310" y="40"/>
                </a:cubicBezTo>
                <a:cubicBezTo>
                  <a:pt x="286" y="10"/>
                  <a:pt x="286" y="10"/>
                  <a:pt x="286" y="10"/>
                </a:cubicBezTo>
                <a:cubicBezTo>
                  <a:pt x="281" y="4"/>
                  <a:pt x="274" y="1"/>
                  <a:pt x="266" y="1"/>
                </a:cubicBezTo>
                <a:cubicBezTo>
                  <a:pt x="260" y="1"/>
                  <a:pt x="256" y="2"/>
                  <a:pt x="251" y="5"/>
                </a:cubicBezTo>
                <a:cubicBezTo>
                  <a:pt x="232" y="17"/>
                  <a:pt x="232" y="17"/>
                  <a:pt x="232" y="17"/>
                </a:cubicBezTo>
                <a:cubicBezTo>
                  <a:pt x="227" y="20"/>
                  <a:pt x="217" y="20"/>
                  <a:pt x="212" y="17"/>
                </a:cubicBezTo>
                <a:cubicBezTo>
                  <a:pt x="199" y="9"/>
                  <a:pt x="199" y="9"/>
                  <a:pt x="199" y="9"/>
                </a:cubicBezTo>
                <a:cubicBezTo>
                  <a:pt x="194" y="5"/>
                  <a:pt x="187" y="3"/>
                  <a:pt x="179" y="3"/>
                </a:cubicBezTo>
                <a:cubicBezTo>
                  <a:pt x="173" y="3"/>
                  <a:pt x="167" y="5"/>
                  <a:pt x="163" y="7"/>
                </a:cubicBezTo>
                <a:cubicBezTo>
                  <a:pt x="159" y="9"/>
                  <a:pt x="159" y="9"/>
                  <a:pt x="159" y="9"/>
                </a:cubicBezTo>
                <a:cubicBezTo>
                  <a:pt x="145" y="5"/>
                  <a:pt x="145" y="5"/>
                  <a:pt x="145" y="5"/>
                </a:cubicBezTo>
                <a:cubicBezTo>
                  <a:pt x="134" y="1"/>
                  <a:pt x="118" y="3"/>
                  <a:pt x="109" y="9"/>
                </a:cubicBezTo>
                <a:cubicBezTo>
                  <a:pt x="104" y="12"/>
                  <a:pt x="104" y="12"/>
                  <a:pt x="104" y="12"/>
                </a:cubicBezTo>
                <a:cubicBezTo>
                  <a:pt x="98" y="15"/>
                  <a:pt x="88" y="16"/>
                  <a:pt x="82" y="13"/>
                </a:cubicBezTo>
                <a:cubicBezTo>
                  <a:pt x="67" y="6"/>
                  <a:pt x="67" y="6"/>
                  <a:pt x="67" y="6"/>
                </a:cubicBezTo>
                <a:cubicBezTo>
                  <a:pt x="56" y="0"/>
                  <a:pt x="41" y="4"/>
                  <a:pt x="33" y="14"/>
                </a:cubicBezTo>
                <a:cubicBezTo>
                  <a:pt x="8" y="44"/>
                  <a:pt x="8" y="44"/>
                  <a:pt x="8" y="44"/>
                </a:cubicBezTo>
                <a:cubicBezTo>
                  <a:pt x="0" y="54"/>
                  <a:pt x="2" y="70"/>
                  <a:pt x="12" y="78"/>
                </a:cubicBezTo>
                <a:cubicBezTo>
                  <a:pt x="35" y="98"/>
                  <a:pt x="35" y="98"/>
                  <a:pt x="35" y="98"/>
                </a:cubicBezTo>
                <a:cubicBezTo>
                  <a:pt x="29" y="104"/>
                  <a:pt x="29" y="104"/>
                  <a:pt x="29" y="104"/>
                </a:cubicBezTo>
                <a:cubicBezTo>
                  <a:pt x="20" y="113"/>
                  <a:pt x="20" y="129"/>
                  <a:pt x="29" y="138"/>
                </a:cubicBezTo>
                <a:cubicBezTo>
                  <a:pt x="30" y="139"/>
                  <a:pt x="30" y="139"/>
                  <a:pt x="30" y="139"/>
                </a:cubicBezTo>
                <a:cubicBezTo>
                  <a:pt x="33" y="142"/>
                  <a:pt x="36" y="144"/>
                  <a:pt x="40" y="145"/>
                </a:cubicBezTo>
                <a:cubicBezTo>
                  <a:pt x="40" y="147"/>
                  <a:pt x="39" y="150"/>
                  <a:pt x="39" y="152"/>
                </a:cubicBezTo>
                <a:cubicBezTo>
                  <a:pt x="39" y="159"/>
                  <a:pt x="42" y="165"/>
                  <a:pt x="46" y="169"/>
                </a:cubicBezTo>
                <a:cubicBezTo>
                  <a:pt x="47" y="170"/>
                  <a:pt x="47" y="170"/>
                  <a:pt x="47" y="170"/>
                </a:cubicBezTo>
                <a:cubicBezTo>
                  <a:pt x="52" y="174"/>
                  <a:pt x="58" y="177"/>
                  <a:pt x="64" y="177"/>
                </a:cubicBezTo>
                <a:cubicBezTo>
                  <a:pt x="65" y="177"/>
                  <a:pt x="66" y="177"/>
                  <a:pt x="66" y="177"/>
                </a:cubicBezTo>
                <a:cubicBezTo>
                  <a:pt x="67" y="182"/>
                  <a:pt x="69" y="186"/>
                  <a:pt x="73" y="190"/>
                </a:cubicBezTo>
                <a:cubicBezTo>
                  <a:pt x="74" y="190"/>
                  <a:pt x="74" y="190"/>
                  <a:pt x="74" y="190"/>
                </a:cubicBezTo>
                <a:cubicBezTo>
                  <a:pt x="78" y="195"/>
                  <a:pt x="84" y="198"/>
                  <a:pt x="91" y="198"/>
                </a:cubicBezTo>
                <a:cubicBezTo>
                  <a:pt x="93" y="198"/>
                  <a:pt x="96" y="197"/>
                  <a:pt x="98" y="196"/>
                </a:cubicBezTo>
                <a:cubicBezTo>
                  <a:pt x="100" y="200"/>
                  <a:pt x="101" y="203"/>
                  <a:pt x="104" y="206"/>
                </a:cubicBezTo>
                <a:cubicBezTo>
                  <a:pt x="105" y="206"/>
                  <a:pt x="105" y="206"/>
                  <a:pt x="105" y="206"/>
                </a:cubicBezTo>
                <a:cubicBezTo>
                  <a:pt x="109" y="211"/>
                  <a:pt x="115" y="213"/>
                  <a:pt x="122" y="213"/>
                </a:cubicBezTo>
                <a:cubicBezTo>
                  <a:pt x="129" y="213"/>
                  <a:pt x="135" y="211"/>
                  <a:pt x="139" y="206"/>
                </a:cubicBezTo>
                <a:cubicBezTo>
                  <a:pt x="143" y="203"/>
                  <a:pt x="143" y="203"/>
                  <a:pt x="143" y="203"/>
                </a:cubicBezTo>
                <a:cubicBezTo>
                  <a:pt x="147" y="207"/>
                  <a:pt x="147" y="207"/>
                  <a:pt x="147" y="207"/>
                </a:cubicBezTo>
                <a:cubicBezTo>
                  <a:pt x="151" y="212"/>
                  <a:pt x="158" y="214"/>
                  <a:pt x="164" y="214"/>
                </a:cubicBezTo>
                <a:cubicBezTo>
                  <a:pt x="164" y="214"/>
                  <a:pt x="164" y="214"/>
                  <a:pt x="164" y="214"/>
                </a:cubicBezTo>
                <a:cubicBezTo>
                  <a:pt x="171" y="214"/>
                  <a:pt x="176" y="212"/>
                  <a:pt x="181" y="208"/>
                </a:cubicBezTo>
                <a:cubicBezTo>
                  <a:pt x="183" y="206"/>
                  <a:pt x="184" y="203"/>
                  <a:pt x="185" y="201"/>
                </a:cubicBezTo>
                <a:cubicBezTo>
                  <a:pt x="190" y="204"/>
                  <a:pt x="195" y="206"/>
                  <a:pt x="201" y="206"/>
                </a:cubicBezTo>
                <a:cubicBezTo>
                  <a:pt x="206" y="206"/>
                  <a:pt x="212" y="204"/>
                  <a:pt x="217" y="200"/>
                </a:cubicBezTo>
                <a:cubicBezTo>
                  <a:pt x="220" y="196"/>
                  <a:pt x="222" y="192"/>
                  <a:pt x="223" y="187"/>
                </a:cubicBezTo>
                <a:cubicBezTo>
                  <a:pt x="224" y="188"/>
                  <a:pt x="225" y="188"/>
                  <a:pt x="227" y="188"/>
                </a:cubicBezTo>
                <a:cubicBezTo>
                  <a:pt x="233" y="188"/>
                  <a:pt x="239" y="185"/>
                  <a:pt x="244" y="181"/>
                </a:cubicBezTo>
                <a:cubicBezTo>
                  <a:pt x="248" y="177"/>
                  <a:pt x="251" y="171"/>
                  <a:pt x="251" y="165"/>
                </a:cubicBezTo>
                <a:cubicBezTo>
                  <a:pt x="251" y="165"/>
                  <a:pt x="251" y="165"/>
                  <a:pt x="251" y="165"/>
                </a:cubicBezTo>
                <a:cubicBezTo>
                  <a:pt x="257" y="165"/>
                  <a:pt x="263" y="163"/>
                  <a:pt x="267" y="159"/>
                </a:cubicBezTo>
                <a:cubicBezTo>
                  <a:pt x="272" y="155"/>
                  <a:pt x="274" y="149"/>
                  <a:pt x="274" y="143"/>
                </a:cubicBezTo>
                <a:cubicBezTo>
                  <a:pt x="274" y="136"/>
                  <a:pt x="271" y="130"/>
                  <a:pt x="267" y="125"/>
                </a:cubicBezTo>
                <a:cubicBezTo>
                  <a:pt x="263" y="122"/>
                  <a:pt x="263" y="122"/>
                  <a:pt x="263" y="122"/>
                </a:cubicBezTo>
                <a:cubicBezTo>
                  <a:pt x="266" y="121"/>
                  <a:pt x="269" y="119"/>
                  <a:pt x="271" y="117"/>
                </a:cubicBezTo>
                <a:lnTo>
                  <a:pt x="309" y="76"/>
                </a:lnTo>
                <a:close/>
                <a:moveTo>
                  <a:pt x="40" y="115"/>
                </a:moveTo>
                <a:cubicBezTo>
                  <a:pt x="58" y="97"/>
                  <a:pt x="58" y="97"/>
                  <a:pt x="58" y="97"/>
                </a:cubicBezTo>
                <a:cubicBezTo>
                  <a:pt x="59" y="96"/>
                  <a:pt x="61" y="95"/>
                  <a:pt x="64" y="95"/>
                </a:cubicBezTo>
                <a:cubicBezTo>
                  <a:pt x="66" y="95"/>
                  <a:pt x="69" y="96"/>
                  <a:pt x="70" y="97"/>
                </a:cubicBezTo>
                <a:cubicBezTo>
                  <a:pt x="71" y="98"/>
                  <a:pt x="71" y="98"/>
                  <a:pt x="71" y="98"/>
                </a:cubicBezTo>
                <a:cubicBezTo>
                  <a:pt x="74" y="101"/>
                  <a:pt x="74" y="107"/>
                  <a:pt x="71" y="111"/>
                </a:cubicBezTo>
                <a:cubicBezTo>
                  <a:pt x="53" y="128"/>
                  <a:pt x="53" y="128"/>
                  <a:pt x="53" y="128"/>
                </a:cubicBezTo>
                <a:cubicBezTo>
                  <a:pt x="50" y="131"/>
                  <a:pt x="44" y="131"/>
                  <a:pt x="41" y="128"/>
                </a:cubicBezTo>
                <a:cubicBezTo>
                  <a:pt x="40" y="128"/>
                  <a:pt x="40" y="128"/>
                  <a:pt x="40" y="128"/>
                </a:cubicBezTo>
                <a:cubicBezTo>
                  <a:pt x="37" y="124"/>
                  <a:pt x="37" y="118"/>
                  <a:pt x="40" y="115"/>
                </a:cubicBezTo>
                <a:close/>
                <a:moveTo>
                  <a:pt x="58" y="159"/>
                </a:moveTo>
                <a:cubicBezTo>
                  <a:pt x="57" y="158"/>
                  <a:pt x="57" y="158"/>
                  <a:pt x="57" y="158"/>
                </a:cubicBezTo>
                <a:cubicBezTo>
                  <a:pt x="54" y="155"/>
                  <a:pt x="54" y="149"/>
                  <a:pt x="57" y="146"/>
                </a:cubicBezTo>
                <a:cubicBezTo>
                  <a:pt x="64" y="139"/>
                  <a:pt x="64" y="139"/>
                  <a:pt x="64" y="139"/>
                </a:cubicBezTo>
                <a:cubicBezTo>
                  <a:pt x="82" y="121"/>
                  <a:pt x="82" y="121"/>
                  <a:pt x="82" y="121"/>
                </a:cubicBezTo>
                <a:cubicBezTo>
                  <a:pt x="82" y="121"/>
                  <a:pt x="82" y="121"/>
                  <a:pt x="82" y="121"/>
                </a:cubicBezTo>
                <a:cubicBezTo>
                  <a:pt x="84" y="119"/>
                  <a:pt x="86" y="118"/>
                  <a:pt x="89" y="118"/>
                </a:cubicBezTo>
                <a:cubicBezTo>
                  <a:pt x="91" y="118"/>
                  <a:pt x="93" y="119"/>
                  <a:pt x="95" y="121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9" y="125"/>
                  <a:pt x="99" y="130"/>
                  <a:pt x="96" y="134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67" y="162"/>
                  <a:pt x="61" y="162"/>
                  <a:pt x="58" y="159"/>
                </a:cubicBezTo>
                <a:close/>
                <a:moveTo>
                  <a:pt x="84" y="180"/>
                </a:moveTo>
                <a:cubicBezTo>
                  <a:pt x="84" y="179"/>
                  <a:pt x="84" y="179"/>
                  <a:pt x="84" y="179"/>
                </a:cubicBezTo>
                <a:cubicBezTo>
                  <a:pt x="81" y="176"/>
                  <a:pt x="81" y="173"/>
                  <a:pt x="82" y="170"/>
                </a:cubicBezTo>
                <a:cubicBezTo>
                  <a:pt x="105" y="146"/>
                  <a:pt x="105" y="146"/>
                  <a:pt x="105" y="146"/>
                </a:cubicBezTo>
                <a:cubicBezTo>
                  <a:pt x="106" y="146"/>
                  <a:pt x="107" y="146"/>
                  <a:pt x="108" y="146"/>
                </a:cubicBezTo>
                <a:cubicBezTo>
                  <a:pt x="111" y="146"/>
                  <a:pt x="113" y="147"/>
                  <a:pt x="115" y="148"/>
                </a:cubicBezTo>
                <a:cubicBezTo>
                  <a:pt x="115" y="149"/>
                  <a:pt x="115" y="149"/>
                  <a:pt x="115" y="149"/>
                </a:cubicBezTo>
                <a:cubicBezTo>
                  <a:pt x="119" y="152"/>
                  <a:pt x="119" y="158"/>
                  <a:pt x="115" y="162"/>
                </a:cubicBezTo>
                <a:cubicBezTo>
                  <a:pt x="97" y="180"/>
                  <a:pt x="97" y="180"/>
                  <a:pt x="97" y="180"/>
                </a:cubicBezTo>
                <a:cubicBezTo>
                  <a:pt x="94" y="183"/>
                  <a:pt x="88" y="183"/>
                  <a:pt x="84" y="180"/>
                </a:cubicBezTo>
                <a:close/>
                <a:moveTo>
                  <a:pt x="116" y="195"/>
                </a:moveTo>
                <a:cubicBezTo>
                  <a:pt x="115" y="195"/>
                  <a:pt x="115" y="195"/>
                  <a:pt x="115" y="195"/>
                </a:cubicBezTo>
                <a:cubicBezTo>
                  <a:pt x="113" y="192"/>
                  <a:pt x="112" y="189"/>
                  <a:pt x="113" y="185"/>
                </a:cubicBezTo>
                <a:cubicBezTo>
                  <a:pt x="126" y="172"/>
                  <a:pt x="126" y="172"/>
                  <a:pt x="126" y="172"/>
                </a:cubicBezTo>
                <a:cubicBezTo>
                  <a:pt x="127" y="172"/>
                  <a:pt x="127" y="171"/>
                  <a:pt x="128" y="170"/>
                </a:cubicBezTo>
                <a:cubicBezTo>
                  <a:pt x="129" y="169"/>
                  <a:pt x="131" y="169"/>
                  <a:pt x="132" y="169"/>
                </a:cubicBezTo>
                <a:cubicBezTo>
                  <a:pt x="134" y="169"/>
                  <a:pt x="137" y="170"/>
                  <a:pt x="138" y="172"/>
                </a:cubicBezTo>
                <a:cubicBezTo>
                  <a:pt x="139" y="172"/>
                  <a:pt x="139" y="172"/>
                  <a:pt x="139" y="172"/>
                </a:cubicBezTo>
                <a:cubicBezTo>
                  <a:pt x="142" y="176"/>
                  <a:pt x="142" y="181"/>
                  <a:pt x="139" y="185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125" y="199"/>
                  <a:pt x="119" y="199"/>
                  <a:pt x="116" y="195"/>
                </a:cubicBezTo>
                <a:close/>
                <a:moveTo>
                  <a:pt x="257" y="148"/>
                </a:moveTo>
                <a:cubicBezTo>
                  <a:pt x="254" y="151"/>
                  <a:pt x="248" y="150"/>
                  <a:pt x="245" y="147"/>
                </a:cubicBezTo>
                <a:cubicBezTo>
                  <a:pt x="206" y="108"/>
                  <a:pt x="206" y="108"/>
                  <a:pt x="206" y="108"/>
                </a:cubicBezTo>
                <a:cubicBezTo>
                  <a:pt x="195" y="119"/>
                  <a:pt x="195" y="119"/>
                  <a:pt x="195" y="119"/>
                </a:cubicBezTo>
                <a:cubicBezTo>
                  <a:pt x="234" y="158"/>
                  <a:pt x="234" y="158"/>
                  <a:pt x="234" y="158"/>
                </a:cubicBezTo>
                <a:cubicBezTo>
                  <a:pt x="235" y="159"/>
                  <a:pt x="236" y="161"/>
                  <a:pt x="236" y="164"/>
                </a:cubicBezTo>
                <a:cubicBezTo>
                  <a:pt x="236" y="166"/>
                  <a:pt x="235" y="168"/>
                  <a:pt x="233" y="170"/>
                </a:cubicBezTo>
                <a:cubicBezTo>
                  <a:pt x="229" y="173"/>
                  <a:pt x="223" y="173"/>
                  <a:pt x="220" y="170"/>
                </a:cubicBezTo>
                <a:cubicBezTo>
                  <a:pt x="187" y="136"/>
                  <a:pt x="187" y="136"/>
                  <a:pt x="187" y="136"/>
                </a:cubicBezTo>
                <a:cubicBezTo>
                  <a:pt x="176" y="147"/>
                  <a:pt x="176" y="147"/>
                  <a:pt x="176" y="147"/>
                </a:cubicBezTo>
                <a:cubicBezTo>
                  <a:pt x="205" y="177"/>
                  <a:pt x="205" y="177"/>
                  <a:pt x="205" y="177"/>
                </a:cubicBezTo>
                <a:cubicBezTo>
                  <a:pt x="207" y="179"/>
                  <a:pt x="208" y="181"/>
                  <a:pt x="208" y="183"/>
                </a:cubicBezTo>
                <a:cubicBezTo>
                  <a:pt x="208" y="185"/>
                  <a:pt x="207" y="187"/>
                  <a:pt x="206" y="189"/>
                </a:cubicBezTo>
                <a:cubicBezTo>
                  <a:pt x="203" y="192"/>
                  <a:pt x="197" y="191"/>
                  <a:pt x="194" y="188"/>
                </a:cubicBezTo>
                <a:cubicBezTo>
                  <a:pt x="169" y="163"/>
                  <a:pt x="169" y="163"/>
                  <a:pt x="169" y="163"/>
                </a:cubicBezTo>
                <a:cubicBezTo>
                  <a:pt x="169" y="163"/>
                  <a:pt x="169" y="163"/>
                  <a:pt x="169" y="163"/>
                </a:cubicBezTo>
                <a:cubicBezTo>
                  <a:pt x="169" y="163"/>
                  <a:pt x="169" y="163"/>
                  <a:pt x="169" y="163"/>
                </a:cubicBezTo>
                <a:cubicBezTo>
                  <a:pt x="169" y="163"/>
                  <a:pt x="169" y="163"/>
                  <a:pt x="169" y="163"/>
                </a:cubicBezTo>
                <a:cubicBezTo>
                  <a:pt x="164" y="168"/>
                  <a:pt x="164" y="168"/>
                  <a:pt x="164" y="168"/>
                </a:cubicBezTo>
                <a:cubicBezTo>
                  <a:pt x="158" y="174"/>
                  <a:pt x="158" y="174"/>
                  <a:pt x="158" y="174"/>
                </a:cubicBezTo>
                <a:cubicBezTo>
                  <a:pt x="169" y="185"/>
                  <a:pt x="169" y="185"/>
                  <a:pt x="169" y="185"/>
                </a:cubicBezTo>
                <a:cubicBezTo>
                  <a:pt x="173" y="188"/>
                  <a:pt x="173" y="194"/>
                  <a:pt x="170" y="197"/>
                </a:cubicBezTo>
                <a:cubicBezTo>
                  <a:pt x="168" y="198"/>
                  <a:pt x="166" y="199"/>
                  <a:pt x="164" y="199"/>
                </a:cubicBezTo>
                <a:cubicBezTo>
                  <a:pt x="164" y="199"/>
                  <a:pt x="164" y="199"/>
                  <a:pt x="164" y="199"/>
                </a:cubicBezTo>
                <a:cubicBezTo>
                  <a:pt x="162" y="199"/>
                  <a:pt x="159" y="198"/>
                  <a:pt x="158" y="196"/>
                </a:cubicBezTo>
                <a:cubicBezTo>
                  <a:pt x="153" y="192"/>
                  <a:pt x="153" y="192"/>
                  <a:pt x="153" y="192"/>
                </a:cubicBezTo>
                <a:cubicBezTo>
                  <a:pt x="159" y="182"/>
                  <a:pt x="158" y="169"/>
                  <a:pt x="150" y="161"/>
                </a:cubicBezTo>
                <a:cubicBezTo>
                  <a:pt x="149" y="161"/>
                  <a:pt x="149" y="161"/>
                  <a:pt x="149" y="161"/>
                </a:cubicBezTo>
                <a:cubicBezTo>
                  <a:pt x="145" y="156"/>
                  <a:pt x="139" y="154"/>
                  <a:pt x="133" y="154"/>
                </a:cubicBezTo>
                <a:cubicBezTo>
                  <a:pt x="133" y="148"/>
                  <a:pt x="130" y="142"/>
                  <a:pt x="126" y="138"/>
                </a:cubicBezTo>
                <a:cubicBezTo>
                  <a:pt x="125" y="137"/>
                  <a:pt x="125" y="137"/>
                  <a:pt x="125" y="137"/>
                </a:cubicBezTo>
                <a:cubicBezTo>
                  <a:pt x="122" y="134"/>
                  <a:pt x="118" y="132"/>
                  <a:pt x="113" y="131"/>
                </a:cubicBezTo>
                <a:cubicBezTo>
                  <a:pt x="114" y="124"/>
                  <a:pt x="112" y="116"/>
                  <a:pt x="106" y="110"/>
                </a:cubicBezTo>
                <a:cubicBezTo>
                  <a:pt x="106" y="110"/>
                  <a:pt x="106" y="110"/>
                  <a:pt x="106" y="110"/>
                </a:cubicBezTo>
                <a:cubicBezTo>
                  <a:pt x="101" y="105"/>
                  <a:pt x="95" y="103"/>
                  <a:pt x="89" y="103"/>
                </a:cubicBezTo>
                <a:cubicBezTo>
                  <a:pt x="89" y="103"/>
                  <a:pt x="89" y="103"/>
                  <a:pt x="89" y="103"/>
                </a:cubicBezTo>
                <a:cubicBezTo>
                  <a:pt x="88" y="97"/>
                  <a:pt x="86" y="91"/>
                  <a:pt x="82" y="87"/>
                </a:cubicBezTo>
                <a:cubicBezTo>
                  <a:pt x="81" y="86"/>
                  <a:pt x="81" y="86"/>
                  <a:pt x="81" y="86"/>
                </a:cubicBezTo>
                <a:cubicBezTo>
                  <a:pt x="77" y="82"/>
                  <a:pt x="70" y="79"/>
                  <a:pt x="64" y="79"/>
                </a:cubicBezTo>
                <a:cubicBezTo>
                  <a:pt x="57" y="79"/>
                  <a:pt x="51" y="82"/>
                  <a:pt x="47" y="86"/>
                </a:cubicBezTo>
                <a:cubicBezTo>
                  <a:pt x="46" y="87"/>
                  <a:pt x="46" y="87"/>
                  <a:pt x="46" y="87"/>
                </a:cubicBezTo>
                <a:cubicBezTo>
                  <a:pt x="22" y="67"/>
                  <a:pt x="22" y="67"/>
                  <a:pt x="22" y="67"/>
                </a:cubicBezTo>
                <a:cubicBezTo>
                  <a:pt x="18" y="63"/>
                  <a:pt x="17" y="57"/>
                  <a:pt x="20" y="54"/>
                </a:cubicBezTo>
                <a:cubicBezTo>
                  <a:pt x="45" y="23"/>
                  <a:pt x="45" y="23"/>
                  <a:pt x="45" y="23"/>
                </a:cubicBezTo>
                <a:cubicBezTo>
                  <a:pt x="48" y="19"/>
                  <a:pt x="56" y="17"/>
                  <a:pt x="61" y="20"/>
                </a:cubicBezTo>
                <a:cubicBezTo>
                  <a:pt x="75" y="27"/>
                  <a:pt x="75" y="27"/>
                  <a:pt x="75" y="27"/>
                </a:cubicBezTo>
                <a:cubicBezTo>
                  <a:pt x="86" y="32"/>
                  <a:pt x="102" y="31"/>
                  <a:pt x="112" y="25"/>
                </a:cubicBezTo>
                <a:cubicBezTo>
                  <a:pt x="117" y="22"/>
                  <a:pt x="117" y="22"/>
                  <a:pt x="117" y="22"/>
                </a:cubicBezTo>
                <a:cubicBezTo>
                  <a:pt x="123" y="18"/>
                  <a:pt x="134" y="17"/>
                  <a:pt x="140" y="19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26" y="27"/>
                  <a:pt x="121" y="42"/>
                  <a:pt x="127" y="54"/>
                </a:cubicBezTo>
                <a:cubicBezTo>
                  <a:pt x="127" y="54"/>
                  <a:pt x="127" y="54"/>
                  <a:pt x="127" y="54"/>
                </a:cubicBezTo>
                <a:cubicBezTo>
                  <a:pt x="131" y="63"/>
                  <a:pt x="140" y="69"/>
                  <a:pt x="150" y="69"/>
                </a:cubicBezTo>
                <a:cubicBezTo>
                  <a:pt x="153" y="69"/>
                  <a:pt x="156" y="69"/>
                  <a:pt x="159" y="68"/>
                </a:cubicBezTo>
                <a:cubicBezTo>
                  <a:pt x="167" y="64"/>
                  <a:pt x="167" y="64"/>
                  <a:pt x="167" y="64"/>
                </a:cubicBezTo>
                <a:cubicBezTo>
                  <a:pt x="173" y="62"/>
                  <a:pt x="177" y="61"/>
                  <a:pt x="179" y="61"/>
                </a:cubicBezTo>
                <a:cubicBezTo>
                  <a:pt x="219" y="100"/>
                  <a:pt x="219" y="100"/>
                  <a:pt x="219" y="100"/>
                </a:cubicBezTo>
                <a:cubicBezTo>
                  <a:pt x="256" y="136"/>
                  <a:pt x="256" y="136"/>
                  <a:pt x="256" y="136"/>
                </a:cubicBezTo>
                <a:cubicBezTo>
                  <a:pt x="258" y="138"/>
                  <a:pt x="259" y="140"/>
                  <a:pt x="259" y="143"/>
                </a:cubicBezTo>
                <a:cubicBezTo>
                  <a:pt x="259" y="144"/>
                  <a:pt x="258" y="146"/>
                  <a:pt x="257" y="148"/>
                </a:cubicBezTo>
                <a:close/>
                <a:moveTo>
                  <a:pt x="229" y="88"/>
                </a:moveTo>
                <a:cubicBezTo>
                  <a:pt x="229" y="88"/>
                  <a:pt x="229" y="88"/>
                  <a:pt x="229" y="88"/>
                </a:cubicBezTo>
                <a:cubicBezTo>
                  <a:pt x="188" y="48"/>
                  <a:pt x="188" y="48"/>
                  <a:pt x="188" y="48"/>
                </a:cubicBezTo>
                <a:cubicBezTo>
                  <a:pt x="186" y="46"/>
                  <a:pt x="183" y="45"/>
                  <a:pt x="181" y="45"/>
                </a:cubicBezTo>
                <a:cubicBezTo>
                  <a:pt x="174" y="45"/>
                  <a:pt x="164" y="49"/>
                  <a:pt x="162" y="50"/>
                </a:cubicBezTo>
                <a:cubicBezTo>
                  <a:pt x="153" y="53"/>
                  <a:pt x="153" y="53"/>
                  <a:pt x="153" y="53"/>
                </a:cubicBezTo>
                <a:cubicBezTo>
                  <a:pt x="149" y="55"/>
                  <a:pt x="143" y="53"/>
                  <a:pt x="141" y="48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39" y="43"/>
                  <a:pt x="141" y="37"/>
                  <a:pt x="145" y="34"/>
                </a:cubicBezTo>
                <a:cubicBezTo>
                  <a:pt x="170" y="21"/>
                  <a:pt x="170" y="21"/>
                  <a:pt x="170" y="21"/>
                </a:cubicBezTo>
                <a:cubicBezTo>
                  <a:pt x="175" y="18"/>
                  <a:pt x="186" y="18"/>
                  <a:pt x="191" y="22"/>
                </a:cubicBezTo>
                <a:cubicBezTo>
                  <a:pt x="204" y="30"/>
                  <a:pt x="204" y="30"/>
                  <a:pt x="204" y="30"/>
                </a:cubicBezTo>
                <a:cubicBezTo>
                  <a:pt x="209" y="33"/>
                  <a:pt x="215" y="35"/>
                  <a:pt x="222" y="35"/>
                </a:cubicBezTo>
                <a:cubicBezTo>
                  <a:pt x="229" y="35"/>
                  <a:pt x="235" y="33"/>
                  <a:pt x="240" y="30"/>
                </a:cubicBezTo>
                <a:cubicBezTo>
                  <a:pt x="260" y="18"/>
                  <a:pt x="260" y="18"/>
                  <a:pt x="260" y="18"/>
                </a:cubicBezTo>
                <a:cubicBezTo>
                  <a:pt x="264" y="15"/>
                  <a:pt x="271" y="16"/>
                  <a:pt x="274" y="20"/>
                </a:cubicBezTo>
                <a:cubicBezTo>
                  <a:pt x="298" y="50"/>
                  <a:pt x="298" y="50"/>
                  <a:pt x="298" y="50"/>
                </a:cubicBezTo>
                <a:cubicBezTo>
                  <a:pt x="302" y="54"/>
                  <a:pt x="301" y="61"/>
                  <a:pt x="298" y="65"/>
                </a:cubicBezTo>
                <a:cubicBezTo>
                  <a:pt x="260" y="106"/>
                  <a:pt x="260" y="106"/>
                  <a:pt x="260" y="106"/>
                </a:cubicBezTo>
                <a:cubicBezTo>
                  <a:pt x="257" y="110"/>
                  <a:pt x="251" y="110"/>
                  <a:pt x="248" y="107"/>
                </a:cubicBezTo>
                <a:cubicBezTo>
                  <a:pt x="230" y="89"/>
                  <a:pt x="230" y="89"/>
                  <a:pt x="230" y="89"/>
                </a:cubicBezTo>
                <a:lnTo>
                  <a:pt x="229" y="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endParaRPr lang="en-US" sz="1632" dirty="0"/>
          </a:p>
        </p:txBody>
      </p:sp>
      <p:sp>
        <p:nvSpPr>
          <p:cNvPr id="90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7570738" y="3784522"/>
            <a:ext cx="724325" cy="72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29748F2-0D09-4899-B808-B71F55D67A5F}"/>
              </a:ext>
            </a:extLst>
          </p:cNvPr>
          <p:cNvGrpSpPr/>
          <p:nvPr/>
        </p:nvGrpSpPr>
        <p:grpSpPr>
          <a:xfrm>
            <a:off x="7685507" y="3861703"/>
            <a:ext cx="492994" cy="567702"/>
            <a:chOff x="2017714" y="865188"/>
            <a:chExt cx="701676" cy="800099"/>
          </a:xfrm>
          <a:solidFill>
            <a:sysClr val="window" lastClr="FFFFFF"/>
          </a:solidFill>
        </p:grpSpPr>
        <p:sp>
          <p:nvSpPr>
            <p:cNvPr id="145" name="Freeform 54">
              <a:extLst>
                <a:ext uri="{FF2B5EF4-FFF2-40B4-BE49-F238E27FC236}">
                  <a16:creationId xmlns:a16="http://schemas.microsoft.com/office/drawing/2014/main" id="{F31E33B2-A384-4B8A-9132-E24A3EB81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9" y="1449387"/>
              <a:ext cx="455613" cy="215900"/>
            </a:xfrm>
            <a:custGeom>
              <a:avLst/>
              <a:gdLst>
                <a:gd name="T0" fmla="*/ 120 w 186"/>
                <a:gd name="T1" fmla="*/ 43 h 88"/>
                <a:gd name="T2" fmla="*/ 88 w 186"/>
                <a:gd name="T3" fmla="*/ 58 h 88"/>
                <a:gd name="T4" fmla="*/ 60 w 186"/>
                <a:gd name="T5" fmla="*/ 46 h 88"/>
                <a:gd name="T6" fmla="*/ 22 w 186"/>
                <a:gd name="T7" fmla="*/ 13 h 88"/>
                <a:gd name="T8" fmla="*/ 0 w 186"/>
                <a:gd name="T9" fmla="*/ 42 h 88"/>
                <a:gd name="T10" fmla="*/ 93 w 186"/>
                <a:gd name="T11" fmla="*/ 88 h 88"/>
                <a:gd name="T12" fmla="*/ 186 w 186"/>
                <a:gd name="T13" fmla="*/ 42 h 88"/>
                <a:gd name="T14" fmla="*/ 129 w 186"/>
                <a:gd name="T15" fmla="*/ 0 h 88"/>
                <a:gd name="T16" fmla="*/ 131 w 186"/>
                <a:gd name="T17" fmla="*/ 13 h 88"/>
                <a:gd name="T18" fmla="*/ 120 w 186"/>
                <a:gd name="T19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6" h="88">
                  <a:moveTo>
                    <a:pt x="120" y="43"/>
                  </a:moveTo>
                  <a:cubicBezTo>
                    <a:pt x="112" y="52"/>
                    <a:pt x="101" y="58"/>
                    <a:pt x="88" y="58"/>
                  </a:cubicBezTo>
                  <a:cubicBezTo>
                    <a:pt x="78" y="58"/>
                    <a:pt x="67" y="54"/>
                    <a:pt x="60" y="46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9" y="21"/>
                    <a:pt x="0" y="31"/>
                    <a:pt x="0" y="42"/>
                  </a:cubicBezTo>
                  <a:cubicBezTo>
                    <a:pt x="0" y="68"/>
                    <a:pt x="42" y="88"/>
                    <a:pt x="93" y="88"/>
                  </a:cubicBezTo>
                  <a:cubicBezTo>
                    <a:pt x="145" y="88"/>
                    <a:pt x="186" y="68"/>
                    <a:pt x="186" y="42"/>
                  </a:cubicBezTo>
                  <a:cubicBezTo>
                    <a:pt x="186" y="23"/>
                    <a:pt x="163" y="7"/>
                    <a:pt x="129" y="0"/>
                  </a:cubicBezTo>
                  <a:cubicBezTo>
                    <a:pt x="130" y="4"/>
                    <a:pt x="131" y="8"/>
                    <a:pt x="131" y="13"/>
                  </a:cubicBezTo>
                  <a:cubicBezTo>
                    <a:pt x="132" y="24"/>
                    <a:pt x="128" y="35"/>
                    <a:pt x="12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6" name="Freeform 55">
              <a:extLst>
                <a:ext uri="{FF2B5EF4-FFF2-40B4-BE49-F238E27FC236}">
                  <a16:creationId xmlns:a16="http://schemas.microsoft.com/office/drawing/2014/main" id="{415B7193-88F8-48DF-B449-0E21457D7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7089" y="865188"/>
              <a:ext cx="377825" cy="371475"/>
            </a:xfrm>
            <a:custGeom>
              <a:avLst/>
              <a:gdLst>
                <a:gd name="T0" fmla="*/ 30 w 154"/>
                <a:gd name="T1" fmla="*/ 130 h 152"/>
                <a:gd name="T2" fmla="*/ 54 w 154"/>
                <a:gd name="T3" fmla="*/ 152 h 152"/>
                <a:gd name="T4" fmla="*/ 100 w 154"/>
                <a:gd name="T5" fmla="*/ 106 h 152"/>
                <a:gd name="T6" fmla="*/ 93 w 154"/>
                <a:gd name="T7" fmla="*/ 106 h 152"/>
                <a:gd name="T8" fmla="*/ 56 w 154"/>
                <a:gd name="T9" fmla="*/ 69 h 152"/>
                <a:gd name="T10" fmla="*/ 57 w 154"/>
                <a:gd name="T11" fmla="*/ 62 h 152"/>
                <a:gd name="T12" fmla="*/ 30 w 154"/>
                <a:gd name="T13" fmla="*/ 89 h 152"/>
                <a:gd name="T14" fmla="*/ 37 w 154"/>
                <a:gd name="T15" fmla="*/ 63 h 152"/>
                <a:gd name="T16" fmla="*/ 72 w 154"/>
                <a:gd name="T17" fmla="*/ 21 h 152"/>
                <a:gd name="T18" fmla="*/ 129 w 154"/>
                <a:gd name="T19" fmla="*/ 32 h 152"/>
                <a:gd name="T20" fmla="*/ 154 w 154"/>
                <a:gd name="T21" fmla="*/ 32 h 152"/>
                <a:gd name="T22" fmla="*/ 68 w 154"/>
                <a:gd name="T23" fmla="*/ 8 h 152"/>
                <a:gd name="T24" fmla="*/ 23 w 154"/>
                <a:gd name="T25" fmla="*/ 59 h 152"/>
                <a:gd name="T26" fmla="*/ 10 w 154"/>
                <a:gd name="T27" fmla="*/ 109 h 152"/>
                <a:gd name="T28" fmla="*/ 0 w 154"/>
                <a:gd name="T29" fmla="*/ 119 h 152"/>
                <a:gd name="T30" fmla="*/ 30 w 154"/>
                <a:gd name="T31" fmla="*/ 13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152">
                  <a:moveTo>
                    <a:pt x="30" y="130"/>
                  </a:moveTo>
                  <a:cubicBezTo>
                    <a:pt x="54" y="152"/>
                    <a:pt x="54" y="152"/>
                    <a:pt x="54" y="152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93" y="106"/>
                    <a:pt x="93" y="106"/>
                    <a:pt x="93" y="106"/>
                  </a:cubicBezTo>
                  <a:cubicBezTo>
                    <a:pt x="72" y="106"/>
                    <a:pt x="56" y="89"/>
                    <a:pt x="56" y="69"/>
                  </a:cubicBezTo>
                  <a:cubicBezTo>
                    <a:pt x="56" y="67"/>
                    <a:pt x="56" y="64"/>
                    <a:pt x="57" y="62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2" y="81"/>
                    <a:pt x="35" y="71"/>
                    <a:pt x="37" y="63"/>
                  </a:cubicBezTo>
                  <a:cubicBezTo>
                    <a:pt x="42" y="41"/>
                    <a:pt x="55" y="26"/>
                    <a:pt x="72" y="21"/>
                  </a:cubicBezTo>
                  <a:cubicBezTo>
                    <a:pt x="88" y="16"/>
                    <a:pt x="108" y="20"/>
                    <a:pt x="129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23" y="9"/>
                    <a:pt x="93" y="0"/>
                    <a:pt x="68" y="8"/>
                  </a:cubicBezTo>
                  <a:cubicBezTo>
                    <a:pt x="46" y="14"/>
                    <a:pt x="30" y="33"/>
                    <a:pt x="23" y="59"/>
                  </a:cubicBezTo>
                  <a:cubicBezTo>
                    <a:pt x="18" y="79"/>
                    <a:pt x="12" y="100"/>
                    <a:pt x="10" y="10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11" y="118"/>
                    <a:pt x="22" y="123"/>
                    <a:pt x="30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7" name="Freeform 56">
              <a:extLst>
                <a:ext uri="{FF2B5EF4-FFF2-40B4-BE49-F238E27FC236}">
                  <a16:creationId xmlns:a16="http://schemas.microsoft.com/office/drawing/2014/main" id="{BEC0E64D-04D2-4137-9AF3-E800120831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7714" y="1185863"/>
              <a:ext cx="412750" cy="376237"/>
            </a:xfrm>
            <a:custGeom>
              <a:avLst/>
              <a:gdLst>
                <a:gd name="T0" fmla="*/ 114 w 169"/>
                <a:gd name="T1" fmla="*/ 145 h 154"/>
                <a:gd name="T2" fmla="*/ 134 w 169"/>
                <a:gd name="T3" fmla="*/ 154 h 154"/>
                <a:gd name="T4" fmla="*/ 157 w 169"/>
                <a:gd name="T5" fmla="*/ 143 h 154"/>
                <a:gd name="T6" fmla="*/ 155 w 169"/>
                <a:gd name="T7" fmla="*/ 100 h 154"/>
                <a:gd name="T8" fmla="*/ 55 w 169"/>
                <a:gd name="T9" fmla="*/ 8 h 154"/>
                <a:gd name="T10" fmla="*/ 34 w 169"/>
                <a:gd name="T11" fmla="*/ 0 h 154"/>
                <a:gd name="T12" fmla="*/ 11 w 169"/>
                <a:gd name="T13" fmla="*/ 10 h 154"/>
                <a:gd name="T14" fmla="*/ 13 w 169"/>
                <a:gd name="T15" fmla="*/ 54 h 154"/>
                <a:gd name="T16" fmla="*/ 114 w 169"/>
                <a:gd name="T17" fmla="*/ 145 h 154"/>
                <a:gd name="T18" fmla="*/ 32 w 169"/>
                <a:gd name="T19" fmla="*/ 15 h 154"/>
                <a:gd name="T20" fmla="*/ 48 w 169"/>
                <a:gd name="T21" fmla="*/ 30 h 154"/>
                <a:gd name="T22" fmla="*/ 34 w 169"/>
                <a:gd name="T23" fmla="*/ 46 h 154"/>
                <a:gd name="T24" fmla="*/ 18 w 169"/>
                <a:gd name="T25" fmla="*/ 31 h 154"/>
                <a:gd name="T26" fmla="*/ 32 w 169"/>
                <a:gd name="T27" fmla="*/ 1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4">
                  <a:moveTo>
                    <a:pt x="114" y="145"/>
                  </a:moveTo>
                  <a:cubicBezTo>
                    <a:pt x="120" y="151"/>
                    <a:pt x="127" y="154"/>
                    <a:pt x="134" y="154"/>
                  </a:cubicBezTo>
                  <a:cubicBezTo>
                    <a:pt x="143" y="154"/>
                    <a:pt x="151" y="150"/>
                    <a:pt x="157" y="143"/>
                  </a:cubicBezTo>
                  <a:cubicBezTo>
                    <a:pt x="169" y="131"/>
                    <a:pt x="168" y="111"/>
                    <a:pt x="155" y="100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49" y="3"/>
                    <a:pt x="42" y="0"/>
                    <a:pt x="34" y="0"/>
                  </a:cubicBezTo>
                  <a:cubicBezTo>
                    <a:pt x="26" y="0"/>
                    <a:pt x="17" y="3"/>
                    <a:pt x="11" y="10"/>
                  </a:cubicBezTo>
                  <a:cubicBezTo>
                    <a:pt x="0" y="23"/>
                    <a:pt x="1" y="42"/>
                    <a:pt x="13" y="54"/>
                  </a:cubicBezTo>
                  <a:lnTo>
                    <a:pt x="114" y="145"/>
                  </a:lnTo>
                  <a:close/>
                  <a:moveTo>
                    <a:pt x="32" y="15"/>
                  </a:moveTo>
                  <a:cubicBezTo>
                    <a:pt x="41" y="15"/>
                    <a:pt x="48" y="22"/>
                    <a:pt x="48" y="30"/>
                  </a:cubicBezTo>
                  <a:cubicBezTo>
                    <a:pt x="48" y="38"/>
                    <a:pt x="42" y="45"/>
                    <a:pt x="34" y="46"/>
                  </a:cubicBezTo>
                  <a:cubicBezTo>
                    <a:pt x="25" y="46"/>
                    <a:pt x="18" y="40"/>
                    <a:pt x="18" y="31"/>
                  </a:cubicBezTo>
                  <a:cubicBezTo>
                    <a:pt x="17" y="23"/>
                    <a:pt x="24" y="16"/>
                    <a:pt x="3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8" name="Freeform 57">
              <a:extLst>
                <a:ext uri="{FF2B5EF4-FFF2-40B4-BE49-F238E27FC236}">
                  <a16:creationId xmlns:a16="http://schemas.microsoft.com/office/drawing/2014/main" id="{501D376C-CB7D-4187-9410-2AF057B1A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7" y="1084263"/>
              <a:ext cx="131763" cy="65087"/>
            </a:xfrm>
            <a:custGeom>
              <a:avLst/>
              <a:gdLst>
                <a:gd name="T0" fmla="*/ 0 w 54"/>
                <a:gd name="T1" fmla="*/ 13 h 26"/>
                <a:gd name="T2" fmla="*/ 21 w 54"/>
                <a:gd name="T3" fmla="*/ 26 h 26"/>
                <a:gd name="T4" fmla="*/ 54 w 54"/>
                <a:gd name="T5" fmla="*/ 26 h 26"/>
                <a:gd name="T6" fmla="*/ 53 w 54"/>
                <a:gd name="T7" fmla="*/ 10 h 26"/>
                <a:gd name="T8" fmla="*/ 25 w 54"/>
                <a:gd name="T9" fmla="*/ 10 h 26"/>
                <a:gd name="T10" fmla="*/ 17 w 54"/>
                <a:gd name="T11" fmla="*/ 0 h 26"/>
                <a:gd name="T12" fmla="*/ 13 w 54"/>
                <a:gd name="T13" fmla="*/ 5 h 26"/>
                <a:gd name="T14" fmla="*/ 0 w 54"/>
                <a:gd name="T15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26">
                  <a:moveTo>
                    <a:pt x="0" y="13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2"/>
                    <a:pt x="14" y="4"/>
                    <a:pt x="13" y="5"/>
                  </a:cubicBezTo>
                  <a:cubicBezTo>
                    <a:pt x="9" y="9"/>
                    <a:pt x="5" y="12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9" name="Freeform 58">
              <a:extLst>
                <a:ext uri="{FF2B5EF4-FFF2-40B4-BE49-F238E27FC236}">
                  <a16:creationId xmlns:a16="http://schemas.microsoft.com/office/drawing/2014/main" id="{1F84B2C9-7E5D-488D-BDE2-6D2311B07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7" y="919163"/>
              <a:ext cx="131763" cy="63500"/>
            </a:xfrm>
            <a:custGeom>
              <a:avLst/>
              <a:gdLst>
                <a:gd name="T0" fmla="*/ 17 w 54"/>
                <a:gd name="T1" fmla="*/ 26 h 26"/>
                <a:gd name="T2" fmla="*/ 25 w 54"/>
                <a:gd name="T3" fmla="*/ 16 h 26"/>
                <a:gd name="T4" fmla="*/ 53 w 54"/>
                <a:gd name="T5" fmla="*/ 16 h 26"/>
                <a:gd name="T6" fmla="*/ 54 w 54"/>
                <a:gd name="T7" fmla="*/ 0 h 26"/>
                <a:gd name="T8" fmla="*/ 21 w 54"/>
                <a:gd name="T9" fmla="*/ 0 h 26"/>
                <a:gd name="T10" fmla="*/ 0 w 54"/>
                <a:gd name="T11" fmla="*/ 13 h 26"/>
                <a:gd name="T12" fmla="*/ 13 w 54"/>
                <a:gd name="T13" fmla="*/ 21 h 26"/>
                <a:gd name="T14" fmla="*/ 17 w 54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26">
                  <a:moveTo>
                    <a:pt x="17" y="26"/>
                  </a:moveTo>
                  <a:cubicBezTo>
                    <a:pt x="25" y="16"/>
                    <a:pt x="25" y="16"/>
                    <a:pt x="25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5" y="14"/>
                    <a:pt x="9" y="17"/>
                    <a:pt x="13" y="21"/>
                  </a:cubicBezTo>
                  <a:cubicBezTo>
                    <a:pt x="14" y="22"/>
                    <a:pt x="16" y="24"/>
                    <a:pt x="1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0" name="Freeform 59">
              <a:extLst>
                <a:ext uri="{FF2B5EF4-FFF2-40B4-BE49-F238E27FC236}">
                  <a16:creationId xmlns:a16="http://schemas.microsoft.com/office/drawing/2014/main" id="{4C1403E0-3337-4331-91C7-46E6F4880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3777" y="971550"/>
              <a:ext cx="350838" cy="123825"/>
            </a:xfrm>
            <a:custGeom>
              <a:avLst/>
              <a:gdLst>
                <a:gd name="T0" fmla="*/ 0 w 143"/>
                <a:gd name="T1" fmla="*/ 25 h 50"/>
                <a:gd name="T2" fmla="*/ 25 w 143"/>
                <a:gd name="T3" fmla="*/ 50 h 50"/>
                <a:gd name="T4" fmla="*/ 118 w 143"/>
                <a:gd name="T5" fmla="*/ 50 h 50"/>
                <a:gd name="T6" fmla="*/ 136 w 143"/>
                <a:gd name="T7" fmla="*/ 43 h 50"/>
                <a:gd name="T8" fmla="*/ 143 w 143"/>
                <a:gd name="T9" fmla="*/ 25 h 50"/>
                <a:gd name="T10" fmla="*/ 118 w 143"/>
                <a:gd name="T11" fmla="*/ 0 h 50"/>
                <a:gd name="T12" fmla="*/ 25 w 143"/>
                <a:gd name="T13" fmla="*/ 0 h 50"/>
                <a:gd name="T14" fmla="*/ 0 w 143"/>
                <a:gd name="T15" fmla="*/ 25 h 50"/>
                <a:gd name="T16" fmla="*/ 42 w 143"/>
                <a:gd name="T17" fmla="*/ 25 h 50"/>
                <a:gd name="T18" fmla="*/ 27 w 143"/>
                <a:gd name="T19" fmla="*/ 40 h 50"/>
                <a:gd name="T20" fmla="*/ 12 w 143"/>
                <a:gd name="T21" fmla="*/ 25 h 50"/>
                <a:gd name="T22" fmla="*/ 27 w 143"/>
                <a:gd name="T23" fmla="*/ 10 h 50"/>
                <a:gd name="T24" fmla="*/ 42 w 143"/>
                <a:gd name="T25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50">
                  <a:moveTo>
                    <a:pt x="0" y="25"/>
                  </a:moveTo>
                  <a:cubicBezTo>
                    <a:pt x="0" y="39"/>
                    <a:pt x="11" y="50"/>
                    <a:pt x="25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25" y="50"/>
                    <a:pt x="131" y="47"/>
                    <a:pt x="136" y="43"/>
                  </a:cubicBezTo>
                  <a:cubicBezTo>
                    <a:pt x="141" y="38"/>
                    <a:pt x="143" y="32"/>
                    <a:pt x="143" y="25"/>
                  </a:cubicBezTo>
                  <a:cubicBezTo>
                    <a:pt x="143" y="11"/>
                    <a:pt x="132" y="0"/>
                    <a:pt x="118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0" y="11"/>
                    <a:pt x="0" y="25"/>
                  </a:cubicBezTo>
                  <a:close/>
                  <a:moveTo>
                    <a:pt x="42" y="25"/>
                  </a:moveTo>
                  <a:cubicBezTo>
                    <a:pt x="42" y="33"/>
                    <a:pt x="36" y="40"/>
                    <a:pt x="27" y="40"/>
                  </a:cubicBezTo>
                  <a:cubicBezTo>
                    <a:pt x="19" y="40"/>
                    <a:pt x="12" y="33"/>
                    <a:pt x="12" y="25"/>
                  </a:cubicBezTo>
                  <a:cubicBezTo>
                    <a:pt x="12" y="17"/>
                    <a:pt x="19" y="10"/>
                    <a:pt x="27" y="10"/>
                  </a:cubicBezTo>
                  <a:cubicBezTo>
                    <a:pt x="36" y="10"/>
                    <a:pt x="42" y="17"/>
                    <a:pt x="4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682" tIns="37341" rIns="74682" bIns="373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91" name="Oval 14">
            <a:extLst>
              <a:ext uri="{FF2B5EF4-FFF2-40B4-BE49-F238E27FC236}">
                <a16:creationId xmlns:a16="http://schemas.microsoft.com/office/drawing/2014/main" id="{0F315F08-A4F3-47B7-876F-C3C827E8E2FD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7637670" y="4740067"/>
            <a:ext cx="724325" cy="72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>
            <a:noAutofit/>
          </a:bodyPr>
          <a:lstStyle/>
          <a:p>
            <a:endParaRPr lang="en-US" dirty="0">
              <a:solidFill>
                <a:srgbClr val="E37222"/>
              </a:solidFill>
            </a:endParaRPr>
          </a:p>
        </p:txBody>
      </p:sp>
      <p:sp>
        <p:nvSpPr>
          <p:cNvPr id="151" name="Freeform 83">
            <a:extLst>
              <a:ext uri="{FF2B5EF4-FFF2-40B4-BE49-F238E27FC236}">
                <a16:creationId xmlns:a16="http://schemas.microsoft.com/office/drawing/2014/main" id="{9B3AC323-A009-4DA3-BC2F-A877CEB52764}"/>
              </a:ext>
            </a:extLst>
          </p:cNvPr>
          <p:cNvSpPr>
            <a:spLocks noEditPoints="1"/>
          </p:cNvSpPr>
          <p:nvPr/>
        </p:nvSpPr>
        <p:spPr bwMode="auto">
          <a:xfrm>
            <a:off x="7765457" y="4861895"/>
            <a:ext cx="455677" cy="482679"/>
          </a:xfrm>
          <a:custGeom>
            <a:avLst/>
            <a:gdLst>
              <a:gd name="T0" fmla="*/ 150 w 169"/>
              <a:gd name="T1" fmla="*/ 68 h 179"/>
              <a:gd name="T2" fmla="*/ 136 w 169"/>
              <a:gd name="T3" fmla="*/ 35 h 179"/>
              <a:gd name="T4" fmla="*/ 142 w 169"/>
              <a:gd name="T5" fmla="*/ 17 h 179"/>
              <a:gd name="T6" fmla="*/ 140 w 169"/>
              <a:gd name="T7" fmla="*/ 11 h 179"/>
              <a:gd name="T8" fmla="*/ 95 w 169"/>
              <a:gd name="T9" fmla="*/ 2 h 179"/>
              <a:gd name="T10" fmla="*/ 12 w 169"/>
              <a:gd name="T11" fmla="*/ 34 h 179"/>
              <a:gd name="T12" fmla="*/ 11 w 169"/>
              <a:gd name="T13" fmla="*/ 112 h 179"/>
              <a:gd name="T14" fmla="*/ 34 w 169"/>
              <a:gd name="T15" fmla="*/ 150 h 179"/>
              <a:gd name="T16" fmla="*/ 113 w 169"/>
              <a:gd name="T17" fmla="*/ 179 h 179"/>
              <a:gd name="T18" fmla="*/ 143 w 169"/>
              <a:gd name="T19" fmla="*/ 163 h 179"/>
              <a:gd name="T20" fmla="*/ 154 w 169"/>
              <a:gd name="T21" fmla="*/ 133 h 179"/>
              <a:gd name="T22" fmla="*/ 157 w 169"/>
              <a:gd name="T23" fmla="*/ 125 h 179"/>
              <a:gd name="T24" fmla="*/ 166 w 169"/>
              <a:gd name="T25" fmla="*/ 109 h 179"/>
              <a:gd name="T26" fmla="*/ 134 w 169"/>
              <a:gd name="T27" fmla="*/ 58 h 179"/>
              <a:gd name="T28" fmla="*/ 88 w 169"/>
              <a:gd name="T29" fmla="*/ 73 h 179"/>
              <a:gd name="T30" fmla="*/ 107 w 169"/>
              <a:gd name="T31" fmla="*/ 68 h 179"/>
              <a:gd name="T32" fmla="*/ 115 w 169"/>
              <a:gd name="T33" fmla="*/ 65 h 179"/>
              <a:gd name="T34" fmla="*/ 115 w 169"/>
              <a:gd name="T35" fmla="*/ 48 h 179"/>
              <a:gd name="T36" fmla="*/ 108 w 169"/>
              <a:gd name="T37" fmla="*/ 60 h 179"/>
              <a:gd name="T38" fmla="*/ 94 w 169"/>
              <a:gd name="T39" fmla="*/ 62 h 179"/>
              <a:gd name="T40" fmla="*/ 102 w 169"/>
              <a:gd name="T41" fmla="*/ 49 h 179"/>
              <a:gd name="T42" fmla="*/ 99 w 169"/>
              <a:gd name="T43" fmla="*/ 32 h 179"/>
              <a:gd name="T44" fmla="*/ 96 w 169"/>
              <a:gd name="T45" fmla="*/ 49 h 179"/>
              <a:gd name="T46" fmla="*/ 88 w 169"/>
              <a:gd name="T47" fmla="*/ 60 h 179"/>
              <a:gd name="T48" fmla="*/ 79 w 169"/>
              <a:gd name="T49" fmla="*/ 43 h 179"/>
              <a:gd name="T50" fmla="*/ 85 w 169"/>
              <a:gd name="T51" fmla="*/ 28 h 179"/>
              <a:gd name="T52" fmla="*/ 68 w 169"/>
              <a:gd name="T53" fmla="*/ 28 h 179"/>
              <a:gd name="T54" fmla="*/ 74 w 169"/>
              <a:gd name="T55" fmla="*/ 46 h 179"/>
              <a:gd name="T56" fmla="*/ 83 w 169"/>
              <a:gd name="T57" fmla="*/ 73 h 179"/>
              <a:gd name="T58" fmla="*/ 74 w 169"/>
              <a:gd name="T59" fmla="*/ 60 h 179"/>
              <a:gd name="T60" fmla="*/ 60 w 169"/>
              <a:gd name="T61" fmla="*/ 41 h 179"/>
              <a:gd name="T62" fmla="*/ 43 w 169"/>
              <a:gd name="T63" fmla="*/ 41 h 179"/>
              <a:gd name="T64" fmla="*/ 55 w 169"/>
              <a:gd name="T65" fmla="*/ 49 h 179"/>
              <a:gd name="T66" fmla="*/ 60 w 169"/>
              <a:gd name="T67" fmla="*/ 57 h 179"/>
              <a:gd name="T68" fmla="*/ 36 w 169"/>
              <a:gd name="T69" fmla="*/ 51 h 179"/>
              <a:gd name="T70" fmla="*/ 36 w 169"/>
              <a:gd name="T71" fmla="*/ 68 h 179"/>
              <a:gd name="T72" fmla="*/ 62 w 169"/>
              <a:gd name="T73" fmla="*/ 63 h 179"/>
              <a:gd name="T74" fmla="*/ 69 w 169"/>
              <a:gd name="T75" fmla="*/ 63 h 179"/>
              <a:gd name="T76" fmla="*/ 31 w 169"/>
              <a:gd name="T77" fmla="*/ 73 h 179"/>
              <a:gd name="T78" fmla="*/ 16 w 169"/>
              <a:gd name="T79" fmla="*/ 57 h 179"/>
              <a:gd name="T80" fmla="*/ 32 w 169"/>
              <a:gd name="T81" fmla="*/ 43 h 179"/>
              <a:gd name="T82" fmla="*/ 49 w 169"/>
              <a:gd name="T83" fmla="*/ 23 h 179"/>
              <a:gd name="T84" fmla="*/ 78 w 169"/>
              <a:gd name="T85" fmla="*/ 11 h 179"/>
              <a:gd name="T86" fmla="*/ 102 w 169"/>
              <a:gd name="T87" fmla="*/ 27 h 179"/>
              <a:gd name="T88" fmla="*/ 119 w 169"/>
              <a:gd name="T89" fmla="*/ 43 h 179"/>
              <a:gd name="T90" fmla="*/ 134 w 169"/>
              <a:gd name="T91" fmla="*/ 58 h 179"/>
              <a:gd name="T92" fmla="*/ 115 w 169"/>
              <a:gd name="T93" fmla="*/ 53 h 179"/>
              <a:gd name="T94" fmla="*/ 115 w 169"/>
              <a:gd name="T95" fmla="*/ 59 h 179"/>
              <a:gd name="T96" fmla="*/ 99 w 169"/>
              <a:gd name="T97" fmla="*/ 44 h 179"/>
              <a:gd name="T98" fmla="*/ 99 w 169"/>
              <a:gd name="T99" fmla="*/ 38 h 179"/>
              <a:gd name="T100" fmla="*/ 99 w 169"/>
              <a:gd name="T101" fmla="*/ 44 h 179"/>
              <a:gd name="T102" fmla="*/ 76 w 169"/>
              <a:gd name="T103" fmla="*/ 25 h 179"/>
              <a:gd name="T104" fmla="*/ 76 w 169"/>
              <a:gd name="T105" fmla="*/ 31 h 179"/>
              <a:gd name="T106" fmla="*/ 55 w 169"/>
              <a:gd name="T107" fmla="*/ 41 h 179"/>
              <a:gd name="T108" fmla="*/ 49 w 169"/>
              <a:gd name="T109" fmla="*/ 41 h 179"/>
              <a:gd name="T110" fmla="*/ 55 w 169"/>
              <a:gd name="T111" fmla="*/ 41 h 179"/>
              <a:gd name="T112" fmla="*/ 36 w 169"/>
              <a:gd name="T113" fmla="*/ 63 h 179"/>
              <a:gd name="T114" fmla="*/ 36 w 169"/>
              <a:gd name="T115" fmla="*/ 5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9" h="179">
                <a:moveTo>
                  <a:pt x="155" y="91"/>
                </a:moveTo>
                <a:cubicBezTo>
                  <a:pt x="143" y="78"/>
                  <a:pt x="150" y="79"/>
                  <a:pt x="150" y="68"/>
                </a:cubicBezTo>
                <a:cubicBezTo>
                  <a:pt x="149" y="58"/>
                  <a:pt x="144" y="50"/>
                  <a:pt x="139" y="40"/>
                </a:cubicBezTo>
                <a:cubicBezTo>
                  <a:pt x="138" y="38"/>
                  <a:pt x="137" y="36"/>
                  <a:pt x="136" y="35"/>
                </a:cubicBezTo>
                <a:cubicBezTo>
                  <a:pt x="137" y="34"/>
                  <a:pt x="137" y="34"/>
                  <a:pt x="139" y="30"/>
                </a:cubicBezTo>
                <a:cubicBezTo>
                  <a:pt x="141" y="27"/>
                  <a:pt x="142" y="21"/>
                  <a:pt x="142" y="17"/>
                </a:cubicBezTo>
                <a:cubicBezTo>
                  <a:pt x="141" y="17"/>
                  <a:pt x="139" y="17"/>
                  <a:pt x="138" y="17"/>
                </a:cubicBezTo>
                <a:cubicBezTo>
                  <a:pt x="139" y="16"/>
                  <a:pt x="140" y="13"/>
                  <a:pt x="140" y="11"/>
                </a:cubicBezTo>
                <a:cubicBezTo>
                  <a:pt x="136" y="11"/>
                  <a:pt x="131" y="11"/>
                  <a:pt x="127" y="10"/>
                </a:cubicBezTo>
                <a:cubicBezTo>
                  <a:pt x="116" y="8"/>
                  <a:pt x="107" y="4"/>
                  <a:pt x="95" y="2"/>
                </a:cubicBezTo>
                <a:cubicBezTo>
                  <a:pt x="81" y="0"/>
                  <a:pt x="69" y="0"/>
                  <a:pt x="55" y="4"/>
                </a:cubicBezTo>
                <a:cubicBezTo>
                  <a:pt x="39" y="7"/>
                  <a:pt x="21" y="20"/>
                  <a:pt x="12" y="34"/>
                </a:cubicBezTo>
                <a:cubicBezTo>
                  <a:pt x="10" y="38"/>
                  <a:pt x="8" y="42"/>
                  <a:pt x="7" y="47"/>
                </a:cubicBezTo>
                <a:cubicBezTo>
                  <a:pt x="0" y="67"/>
                  <a:pt x="1" y="93"/>
                  <a:pt x="11" y="112"/>
                </a:cubicBezTo>
                <a:cubicBezTo>
                  <a:pt x="15" y="119"/>
                  <a:pt x="19" y="125"/>
                  <a:pt x="25" y="131"/>
                </a:cubicBezTo>
                <a:cubicBezTo>
                  <a:pt x="29" y="136"/>
                  <a:pt x="34" y="142"/>
                  <a:pt x="34" y="150"/>
                </a:cubicBezTo>
                <a:cubicBezTo>
                  <a:pt x="33" y="179"/>
                  <a:pt x="33" y="179"/>
                  <a:pt x="33" y="179"/>
                </a:cubicBezTo>
                <a:cubicBezTo>
                  <a:pt x="113" y="179"/>
                  <a:pt x="113" y="179"/>
                  <a:pt x="113" y="179"/>
                </a:cubicBezTo>
                <a:cubicBezTo>
                  <a:pt x="113" y="173"/>
                  <a:pt x="112" y="161"/>
                  <a:pt x="112" y="157"/>
                </a:cubicBezTo>
                <a:cubicBezTo>
                  <a:pt x="120" y="160"/>
                  <a:pt x="138" y="165"/>
                  <a:pt x="143" y="163"/>
                </a:cubicBezTo>
                <a:cubicBezTo>
                  <a:pt x="157" y="158"/>
                  <a:pt x="147" y="145"/>
                  <a:pt x="150" y="139"/>
                </a:cubicBezTo>
                <a:cubicBezTo>
                  <a:pt x="151" y="137"/>
                  <a:pt x="154" y="136"/>
                  <a:pt x="154" y="133"/>
                </a:cubicBezTo>
                <a:cubicBezTo>
                  <a:pt x="155" y="131"/>
                  <a:pt x="153" y="129"/>
                  <a:pt x="153" y="129"/>
                </a:cubicBezTo>
                <a:cubicBezTo>
                  <a:pt x="153" y="129"/>
                  <a:pt x="157" y="127"/>
                  <a:pt x="157" y="125"/>
                </a:cubicBezTo>
                <a:cubicBezTo>
                  <a:pt x="159" y="123"/>
                  <a:pt x="157" y="121"/>
                  <a:pt x="156" y="119"/>
                </a:cubicBezTo>
                <a:cubicBezTo>
                  <a:pt x="154" y="112"/>
                  <a:pt x="163" y="113"/>
                  <a:pt x="166" y="109"/>
                </a:cubicBezTo>
                <a:cubicBezTo>
                  <a:pt x="169" y="105"/>
                  <a:pt x="160" y="97"/>
                  <a:pt x="155" y="91"/>
                </a:cubicBezTo>
                <a:close/>
                <a:moveTo>
                  <a:pt x="134" y="58"/>
                </a:moveTo>
                <a:cubicBezTo>
                  <a:pt x="134" y="67"/>
                  <a:pt x="127" y="73"/>
                  <a:pt x="119" y="73"/>
                </a:cubicBezTo>
                <a:cubicBezTo>
                  <a:pt x="88" y="73"/>
                  <a:pt x="88" y="73"/>
                  <a:pt x="88" y="73"/>
                </a:cubicBezTo>
                <a:cubicBezTo>
                  <a:pt x="88" y="68"/>
                  <a:pt x="88" y="68"/>
                  <a:pt x="88" y="68"/>
                </a:cubicBezTo>
                <a:cubicBezTo>
                  <a:pt x="107" y="68"/>
                  <a:pt x="107" y="68"/>
                  <a:pt x="107" y="68"/>
                </a:cubicBezTo>
                <a:cubicBezTo>
                  <a:pt x="111" y="64"/>
                  <a:pt x="111" y="64"/>
                  <a:pt x="111" y="64"/>
                </a:cubicBezTo>
                <a:cubicBezTo>
                  <a:pt x="113" y="64"/>
                  <a:pt x="114" y="65"/>
                  <a:pt x="115" y="65"/>
                </a:cubicBezTo>
                <a:cubicBezTo>
                  <a:pt x="120" y="65"/>
                  <a:pt x="124" y="61"/>
                  <a:pt x="124" y="56"/>
                </a:cubicBezTo>
                <a:cubicBezTo>
                  <a:pt x="124" y="52"/>
                  <a:pt x="120" y="48"/>
                  <a:pt x="115" y="48"/>
                </a:cubicBezTo>
                <a:cubicBezTo>
                  <a:pt x="111" y="48"/>
                  <a:pt x="107" y="52"/>
                  <a:pt x="107" y="56"/>
                </a:cubicBezTo>
                <a:cubicBezTo>
                  <a:pt x="107" y="57"/>
                  <a:pt x="107" y="59"/>
                  <a:pt x="108" y="60"/>
                </a:cubicBezTo>
                <a:cubicBezTo>
                  <a:pt x="105" y="62"/>
                  <a:pt x="105" y="62"/>
                  <a:pt x="105" y="62"/>
                </a:cubicBezTo>
                <a:cubicBezTo>
                  <a:pt x="94" y="62"/>
                  <a:pt x="94" y="62"/>
                  <a:pt x="94" y="62"/>
                </a:cubicBezTo>
                <a:cubicBezTo>
                  <a:pt x="102" y="54"/>
                  <a:pt x="102" y="54"/>
                  <a:pt x="102" y="54"/>
                </a:cubicBezTo>
                <a:cubicBezTo>
                  <a:pt x="102" y="49"/>
                  <a:pt x="102" y="49"/>
                  <a:pt x="102" y="49"/>
                </a:cubicBezTo>
                <a:cubicBezTo>
                  <a:pt x="105" y="48"/>
                  <a:pt x="108" y="44"/>
                  <a:pt x="108" y="41"/>
                </a:cubicBezTo>
                <a:cubicBezTo>
                  <a:pt x="108" y="36"/>
                  <a:pt x="104" y="32"/>
                  <a:pt x="99" y="32"/>
                </a:cubicBezTo>
                <a:cubicBezTo>
                  <a:pt x="94" y="32"/>
                  <a:pt x="90" y="36"/>
                  <a:pt x="90" y="41"/>
                </a:cubicBezTo>
                <a:cubicBezTo>
                  <a:pt x="90" y="44"/>
                  <a:pt x="93" y="48"/>
                  <a:pt x="96" y="49"/>
                </a:cubicBezTo>
                <a:cubicBezTo>
                  <a:pt x="96" y="52"/>
                  <a:pt x="96" y="52"/>
                  <a:pt x="96" y="52"/>
                </a:cubicBezTo>
                <a:cubicBezTo>
                  <a:pt x="88" y="60"/>
                  <a:pt x="88" y="60"/>
                  <a:pt x="88" y="60"/>
                </a:cubicBezTo>
                <a:cubicBezTo>
                  <a:pt x="88" y="52"/>
                  <a:pt x="88" y="52"/>
                  <a:pt x="88" y="52"/>
                </a:cubicBezTo>
                <a:cubicBezTo>
                  <a:pt x="79" y="43"/>
                  <a:pt x="79" y="43"/>
                  <a:pt x="79" y="43"/>
                </a:cubicBezTo>
                <a:cubicBezTo>
                  <a:pt x="79" y="36"/>
                  <a:pt x="79" y="36"/>
                  <a:pt x="79" y="36"/>
                </a:cubicBezTo>
                <a:cubicBezTo>
                  <a:pt x="83" y="35"/>
                  <a:pt x="85" y="31"/>
                  <a:pt x="85" y="28"/>
                </a:cubicBezTo>
                <a:cubicBezTo>
                  <a:pt x="85" y="23"/>
                  <a:pt x="81" y="19"/>
                  <a:pt x="76" y="19"/>
                </a:cubicBezTo>
                <a:cubicBezTo>
                  <a:pt x="72" y="19"/>
                  <a:pt x="68" y="23"/>
                  <a:pt x="68" y="28"/>
                </a:cubicBezTo>
                <a:cubicBezTo>
                  <a:pt x="68" y="31"/>
                  <a:pt x="70" y="35"/>
                  <a:pt x="74" y="36"/>
                </a:cubicBezTo>
                <a:cubicBezTo>
                  <a:pt x="74" y="46"/>
                  <a:pt x="74" y="46"/>
                  <a:pt x="74" y="46"/>
                </a:cubicBezTo>
                <a:cubicBezTo>
                  <a:pt x="83" y="55"/>
                  <a:pt x="83" y="55"/>
                  <a:pt x="83" y="55"/>
                </a:cubicBezTo>
                <a:cubicBezTo>
                  <a:pt x="83" y="73"/>
                  <a:pt x="83" y="73"/>
                  <a:pt x="83" y="73"/>
                </a:cubicBezTo>
                <a:cubicBezTo>
                  <a:pt x="74" y="73"/>
                  <a:pt x="74" y="73"/>
                  <a:pt x="74" y="73"/>
                </a:cubicBezTo>
                <a:cubicBezTo>
                  <a:pt x="74" y="60"/>
                  <a:pt x="74" y="60"/>
                  <a:pt x="74" y="60"/>
                </a:cubicBezTo>
                <a:cubicBezTo>
                  <a:pt x="59" y="45"/>
                  <a:pt x="59" y="45"/>
                  <a:pt x="59" y="45"/>
                </a:cubicBezTo>
                <a:cubicBezTo>
                  <a:pt x="60" y="44"/>
                  <a:pt x="60" y="43"/>
                  <a:pt x="60" y="41"/>
                </a:cubicBezTo>
                <a:cubicBezTo>
                  <a:pt x="60" y="36"/>
                  <a:pt x="56" y="33"/>
                  <a:pt x="52" y="33"/>
                </a:cubicBezTo>
                <a:cubicBezTo>
                  <a:pt x="47" y="33"/>
                  <a:pt x="43" y="36"/>
                  <a:pt x="43" y="41"/>
                </a:cubicBezTo>
                <a:cubicBezTo>
                  <a:pt x="43" y="46"/>
                  <a:pt x="47" y="50"/>
                  <a:pt x="52" y="50"/>
                </a:cubicBezTo>
                <a:cubicBezTo>
                  <a:pt x="53" y="50"/>
                  <a:pt x="54" y="50"/>
                  <a:pt x="55" y="49"/>
                </a:cubicBezTo>
                <a:cubicBezTo>
                  <a:pt x="62" y="56"/>
                  <a:pt x="62" y="56"/>
                  <a:pt x="62" y="56"/>
                </a:cubicBezTo>
                <a:cubicBezTo>
                  <a:pt x="60" y="57"/>
                  <a:pt x="60" y="57"/>
                  <a:pt x="60" y="57"/>
                </a:cubicBezTo>
                <a:cubicBezTo>
                  <a:pt x="45" y="57"/>
                  <a:pt x="45" y="57"/>
                  <a:pt x="45" y="57"/>
                </a:cubicBezTo>
                <a:cubicBezTo>
                  <a:pt x="44" y="54"/>
                  <a:pt x="40" y="51"/>
                  <a:pt x="36" y="51"/>
                </a:cubicBezTo>
                <a:cubicBezTo>
                  <a:pt x="32" y="51"/>
                  <a:pt x="28" y="55"/>
                  <a:pt x="28" y="60"/>
                </a:cubicBezTo>
                <a:cubicBezTo>
                  <a:pt x="28" y="65"/>
                  <a:pt x="32" y="68"/>
                  <a:pt x="36" y="68"/>
                </a:cubicBezTo>
                <a:cubicBezTo>
                  <a:pt x="40" y="68"/>
                  <a:pt x="43" y="66"/>
                  <a:pt x="45" y="63"/>
                </a:cubicBezTo>
                <a:cubicBezTo>
                  <a:pt x="62" y="63"/>
                  <a:pt x="62" y="63"/>
                  <a:pt x="62" y="63"/>
                </a:cubicBezTo>
                <a:cubicBezTo>
                  <a:pt x="65" y="59"/>
                  <a:pt x="65" y="59"/>
                  <a:pt x="65" y="59"/>
                </a:cubicBezTo>
                <a:cubicBezTo>
                  <a:pt x="69" y="63"/>
                  <a:pt x="69" y="63"/>
                  <a:pt x="69" y="63"/>
                </a:cubicBezTo>
                <a:cubicBezTo>
                  <a:pt x="69" y="73"/>
                  <a:pt x="69" y="73"/>
                  <a:pt x="69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23" y="73"/>
                  <a:pt x="16" y="67"/>
                  <a:pt x="16" y="58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49"/>
                  <a:pt x="23" y="43"/>
                  <a:pt x="31" y="43"/>
                </a:cubicBezTo>
                <a:cubicBezTo>
                  <a:pt x="32" y="43"/>
                  <a:pt x="32" y="43"/>
                  <a:pt x="32" y="43"/>
                </a:cubicBezTo>
                <a:cubicBezTo>
                  <a:pt x="32" y="42"/>
                  <a:pt x="32" y="41"/>
                  <a:pt x="32" y="41"/>
                </a:cubicBezTo>
                <a:cubicBezTo>
                  <a:pt x="32" y="31"/>
                  <a:pt x="40" y="23"/>
                  <a:pt x="49" y="23"/>
                </a:cubicBezTo>
                <a:cubicBezTo>
                  <a:pt x="52" y="23"/>
                  <a:pt x="55" y="24"/>
                  <a:pt x="58" y="25"/>
                </a:cubicBezTo>
                <a:cubicBezTo>
                  <a:pt x="61" y="17"/>
                  <a:pt x="68" y="11"/>
                  <a:pt x="78" y="11"/>
                </a:cubicBezTo>
                <a:cubicBezTo>
                  <a:pt x="88" y="11"/>
                  <a:pt x="96" y="18"/>
                  <a:pt x="98" y="27"/>
                </a:cubicBezTo>
                <a:cubicBezTo>
                  <a:pt x="100" y="27"/>
                  <a:pt x="101" y="27"/>
                  <a:pt x="102" y="27"/>
                </a:cubicBezTo>
                <a:cubicBezTo>
                  <a:pt x="111" y="27"/>
                  <a:pt x="118" y="34"/>
                  <a:pt x="118" y="43"/>
                </a:cubicBezTo>
                <a:cubicBezTo>
                  <a:pt x="119" y="43"/>
                  <a:pt x="119" y="43"/>
                  <a:pt x="119" y="43"/>
                </a:cubicBezTo>
                <a:cubicBezTo>
                  <a:pt x="127" y="43"/>
                  <a:pt x="134" y="49"/>
                  <a:pt x="134" y="57"/>
                </a:cubicBezTo>
                <a:lnTo>
                  <a:pt x="134" y="58"/>
                </a:lnTo>
                <a:close/>
                <a:moveTo>
                  <a:pt x="112" y="56"/>
                </a:moveTo>
                <a:cubicBezTo>
                  <a:pt x="112" y="55"/>
                  <a:pt x="114" y="53"/>
                  <a:pt x="115" y="53"/>
                </a:cubicBezTo>
                <a:cubicBezTo>
                  <a:pt x="117" y="53"/>
                  <a:pt x="118" y="55"/>
                  <a:pt x="118" y="56"/>
                </a:cubicBezTo>
                <a:cubicBezTo>
                  <a:pt x="118" y="58"/>
                  <a:pt x="117" y="59"/>
                  <a:pt x="115" y="59"/>
                </a:cubicBezTo>
                <a:cubicBezTo>
                  <a:pt x="114" y="59"/>
                  <a:pt x="112" y="58"/>
                  <a:pt x="112" y="56"/>
                </a:cubicBezTo>
                <a:close/>
                <a:moveTo>
                  <a:pt x="99" y="44"/>
                </a:moveTo>
                <a:cubicBezTo>
                  <a:pt x="97" y="44"/>
                  <a:pt x="96" y="42"/>
                  <a:pt x="96" y="41"/>
                </a:cubicBezTo>
                <a:cubicBezTo>
                  <a:pt x="96" y="39"/>
                  <a:pt x="97" y="38"/>
                  <a:pt x="99" y="38"/>
                </a:cubicBezTo>
                <a:cubicBezTo>
                  <a:pt x="101" y="38"/>
                  <a:pt x="102" y="39"/>
                  <a:pt x="102" y="41"/>
                </a:cubicBezTo>
                <a:cubicBezTo>
                  <a:pt x="102" y="42"/>
                  <a:pt x="101" y="44"/>
                  <a:pt x="99" y="44"/>
                </a:cubicBezTo>
                <a:close/>
                <a:moveTo>
                  <a:pt x="73" y="28"/>
                </a:moveTo>
                <a:cubicBezTo>
                  <a:pt x="73" y="26"/>
                  <a:pt x="75" y="25"/>
                  <a:pt x="76" y="25"/>
                </a:cubicBezTo>
                <a:cubicBezTo>
                  <a:pt x="78" y="25"/>
                  <a:pt x="79" y="26"/>
                  <a:pt x="79" y="28"/>
                </a:cubicBezTo>
                <a:cubicBezTo>
                  <a:pt x="79" y="29"/>
                  <a:pt x="78" y="31"/>
                  <a:pt x="76" y="31"/>
                </a:cubicBezTo>
                <a:cubicBezTo>
                  <a:pt x="75" y="31"/>
                  <a:pt x="73" y="29"/>
                  <a:pt x="73" y="28"/>
                </a:cubicBezTo>
                <a:close/>
                <a:moveTo>
                  <a:pt x="55" y="41"/>
                </a:moveTo>
                <a:cubicBezTo>
                  <a:pt x="55" y="43"/>
                  <a:pt x="53" y="44"/>
                  <a:pt x="52" y="44"/>
                </a:cubicBezTo>
                <a:cubicBezTo>
                  <a:pt x="50" y="44"/>
                  <a:pt x="49" y="43"/>
                  <a:pt x="49" y="41"/>
                </a:cubicBezTo>
                <a:cubicBezTo>
                  <a:pt x="49" y="40"/>
                  <a:pt x="50" y="38"/>
                  <a:pt x="52" y="38"/>
                </a:cubicBezTo>
                <a:cubicBezTo>
                  <a:pt x="53" y="38"/>
                  <a:pt x="55" y="40"/>
                  <a:pt x="55" y="41"/>
                </a:cubicBezTo>
                <a:close/>
                <a:moveTo>
                  <a:pt x="39" y="60"/>
                </a:moveTo>
                <a:cubicBezTo>
                  <a:pt x="39" y="62"/>
                  <a:pt x="38" y="63"/>
                  <a:pt x="36" y="63"/>
                </a:cubicBezTo>
                <a:cubicBezTo>
                  <a:pt x="35" y="63"/>
                  <a:pt x="33" y="62"/>
                  <a:pt x="33" y="60"/>
                </a:cubicBezTo>
                <a:cubicBezTo>
                  <a:pt x="33" y="58"/>
                  <a:pt x="35" y="57"/>
                  <a:pt x="36" y="57"/>
                </a:cubicBezTo>
                <a:cubicBezTo>
                  <a:pt x="38" y="57"/>
                  <a:pt x="39" y="58"/>
                  <a:pt x="39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74682" tIns="37341" rIns="74682" bIns="37341" numCol="1" anchor="t" anchorCtr="0" compatLnSpc="1">
            <a:prstTxWarp prst="textNoShape">
              <a:avLst/>
            </a:prstTxWarp>
          </a:bodyPr>
          <a:lstStyle/>
          <a:p>
            <a:endParaRPr lang="en-US" sz="1500" dirty="0">
              <a:latin typeface="+mn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69584" y="811149"/>
            <a:ext cx="3408368" cy="57606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600" b="1" dirty="0" smtClean="0">
                <a:solidFill>
                  <a:schemeClr val="tx1"/>
                </a:solidFill>
              </a:rPr>
              <a:t>ENABLERS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47581" y="3066079"/>
            <a:ext cx="4019807" cy="1786810"/>
            <a:chOff x="847581" y="3066079"/>
            <a:chExt cx="4019807" cy="1786810"/>
          </a:xfrm>
        </p:grpSpPr>
        <p:sp>
          <p:nvSpPr>
            <p:cNvPr id="66" name="Rectangle 10">
              <a:extLst>
                <a:ext uri="{FF2B5EF4-FFF2-40B4-BE49-F238E27FC236}">
                  <a16:creationId xmlns:a16="http://schemas.microsoft.com/office/drawing/2014/main" id="{C18854FF-504C-45B0-AD4F-751E64E546E9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1328600" y="3429384"/>
              <a:ext cx="353878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r>
                <a:rPr lang="en-US" sz="1700" b="1" kern="0" dirty="0" smtClean="0"/>
                <a:t>Social</a:t>
              </a:r>
            </a:p>
            <a:p>
              <a:r>
                <a:rPr lang="en-US" sz="1700" b="1" kern="0" dirty="0" smtClean="0"/>
                <a:t>responsibility</a:t>
              </a:r>
              <a:endParaRPr lang="en-US" sz="1700" b="1" kern="0" dirty="0"/>
            </a:p>
          </p:txBody>
        </p:sp>
        <p:sp>
          <p:nvSpPr>
            <p:cNvPr id="80" name="Rectangle 10">
              <a:extLst>
                <a:ext uri="{FF2B5EF4-FFF2-40B4-BE49-F238E27FC236}">
                  <a16:creationId xmlns:a16="http://schemas.microsoft.com/office/drawing/2014/main" id="{C18854FF-504C-45B0-AD4F-751E64E546E9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1328600" y="4231439"/>
              <a:ext cx="353878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r>
                <a:rPr lang="en-US" sz="1700" b="1" kern="0" dirty="0" smtClean="0"/>
                <a:t>Business </a:t>
              </a:r>
            </a:p>
            <a:p>
              <a:r>
                <a:rPr lang="en-US" sz="1700" b="1" kern="0" dirty="0" smtClean="0"/>
                <a:t>continuity</a:t>
              </a:r>
            </a:p>
          </p:txBody>
        </p:sp>
        <p:sp>
          <p:nvSpPr>
            <p:cNvPr id="74" name="Oval 16">
              <a:extLst>
                <a:ext uri="{FF2B5EF4-FFF2-40B4-BE49-F238E27FC236}">
                  <a16:creationId xmlns:a16="http://schemas.microsoft.com/office/drawing/2014/main" id="{3892E0D2-8F18-4110-B60D-8C4A79C80FB7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2875007" y="4132889"/>
              <a:ext cx="724325" cy="72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wrap="none" anchor="ctr">
              <a:noAutofit/>
            </a:bodyPr>
            <a:lstStyle/>
            <a:p>
              <a:pPr algn="l"/>
              <a:endParaRPr lang="en-US" dirty="0">
                <a:solidFill>
                  <a:srgbClr val="E37222"/>
                </a:solidFill>
                <a:latin typeface="+mn-lt"/>
              </a:endParaRPr>
            </a:p>
          </p:txBody>
        </p:sp>
        <p:sp>
          <p:nvSpPr>
            <p:cNvPr id="152" name="Freeform 22">
              <a:extLst>
                <a:ext uri="{FF2B5EF4-FFF2-40B4-BE49-F238E27FC236}">
                  <a16:creationId xmlns:a16="http://schemas.microsoft.com/office/drawing/2014/main" id="{C02AB3F4-E78B-49CC-B03A-0C9F0DD4C2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9280" y="4330597"/>
              <a:ext cx="518412" cy="404824"/>
            </a:xfrm>
            <a:custGeom>
              <a:avLst/>
              <a:gdLst>
                <a:gd name="T0" fmla="*/ 639 w 5213"/>
                <a:gd name="T1" fmla="*/ 4525 h 4618"/>
                <a:gd name="T2" fmla="*/ 887 w 5213"/>
                <a:gd name="T3" fmla="*/ 4193 h 4618"/>
                <a:gd name="T4" fmla="*/ 1159 w 5213"/>
                <a:gd name="T5" fmla="*/ 4277 h 4618"/>
                <a:gd name="T6" fmla="*/ 908 w 5213"/>
                <a:gd name="T7" fmla="*/ 4617 h 4618"/>
                <a:gd name="T8" fmla="*/ 1395 w 5213"/>
                <a:gd name="T9" fmla="*/ 4609 h 4618"/>
                <a:gd name="T10" fmla="*/ 1386 w 5213"/>
                <a:gd name="T11" fmla="*/ 3690 h 4618"/>
                <a:gd name="T12" fmla="*/ 1853 w 5213"/>
                <a:gd name="T13" fmla="*/ 3224 h 4618"/>
                <a:gd name="T14" fmla="*/ 1846 w 5213"/>
                <a:gd name="T15" fmla="*/ 4610 h 4618"/>
                <a:gd name="T16" fmla="*/ 1395 w 5213"/>
                <a:gd name="T17" fmla="*/ 4609 h 4618"/>
                <a:gd name="T18" fmla="*/ 2091 w 5213"/>
                <a:gd name="T19" fmla="*/ 3219 h 4618"/>
                <a:gd name="T20" fmla="*/ 2533 w 5213"/>
                <a:gd name="T21" fmla="*/ 3668 h 4618"/>
                <a:gd name="T22" fmla="*/ 2533 w 5213"/>
                <a:gd name="T23" fmla="*/ 4617 h 4618"/>
                <a:gd name="T24" fmla="*/ 2079 w 5213"/>
                <a:gd name="T25" fmla="*/ 4617 h 4618"/>
                <a:gd name="T26" fmla="*/ 2768 w 5213"/>
                <a:gd name="T27" fmla="*/ 4608 h 4618"/>
                <a:gd name="T28" fmla="*/ 2759 w 5213"/>
                <a:gd name="T29" fmla="*/ 3612 h 4618"/>
                <a:gd name="T30" fmla="*/ 3226 w 5213"/>
                <a:gd name="T31" fmla="*/ 3144 h 4618"/>
                <a:gd name="T32" fmla="*/ 3226 w 5213"/>
                <a:gd name="T33" fmla="*/ 4617 h 4618"/>
                <a:gd name="T34" fmla="*/ 2768 w 5213"/>
                <a:gd name="T35" fmla="*/ 4608 h 4618"/>
                <a:gd name="T36" fmla="*/ 3453 w 5213"/>
                <a:gd name="T37" fmla="*/ 2921 h 4618"/>
                <a:gd name="T38" fmla="*/ 3909 w 5213"/>
                <a:gd name="T39" fmla="*/ 2468 h 4618"/>
                <a:gd name="T40" fmla="*/ 3913 w 5213"/>
                <a:gd name="T41" fmla="*/ 4610 h 4618"/>
                <a:gd name="T42" fmla="*/ 3453 w 5213"/>
                <a:gd name="T43" fmla="*/ 4618 h 4618"/>
                <a:gd name="T44" fmla="*/ 4146 w 5213"/>
                <a:gd name="T45" fmla="*/ 4607 h 4618"/>
                <a:gd name="T46" fmla="*/ 4146 w 5213"/>
                <a:gd name="T47" fmla="*/ 2210 h 4618"/>
                <a:gd name="T48" fmla="*/ 4573 w 5213"/>
                <a:gd name="T49" fmla="*/ 1784 h 4618"/>
                <a:gd name="T50" fmla="*/ 4573 w 5213"/>
                <a:gd name="T51" fmla="*/ 4617 h 4618"/>
                <a:gd name="T52" fmla="*/ 4146 w 5213"/>
                <a:gd name="T53" fmla="*/ 4607 h 4618"/>
                <a:gd name="T54" fmla="*/ 0 w 5213"/>
                <a:gd name="T55" fmla="*/ 3317 h 4618"/>
                <a:gd name="T56" fmla="*/ 1251 w 5213"/>
                <a:gd name="T57" fmla="*/ 2052 h 4618"/>
                <a:gd name="T58" fmla="*/ 2291 w 5213"/>
                <a:gd name="T59" fmla="*/ 1635 h 4618"/>
                <a:gd name="T60" fmla="*/ 3346 w 5213"/>
                <a:gd name="T61" fmla="*/ 1243 h 4618"/>
                <a:gd name="T62" fmla="*/ 3620 w 5213"/>
                <a:gd name="T63" fmla="*/ 330 h 4618"/>
                <a:gd name="T64" fmla="*/ 4197 w 5213"/>
                <a:gd name="T65" fmla="*/ 4 h 4618"/>
                <a:gd name="T66" fmla="*/ 5183 w 5213"/>
                <a:gd name="T67" fmla="*/ 110 h 4618"/>
                <a:gd name="T68" fmla="*/ 5213 w 5213"/>
                <a:gd name="T69" fmla="*/ 1045 h 4618"/>
                <a:gd name="T70" fmla="*/ 4904 w 5213"/>
                <a:gd name="T71" fmla="*/ 1623 h 4618"/>
                <a:gd name="T72" fmla="*/ 4326 w 5213"/>
                <a:gd name="T73" fmla="*/ 1554 h 4618"/>
                <a:gd name="T74" fmla="*/ 2621 w 5213"/>
                <a:gd name="T75" fmla="*/ 3272 h 4618"/>
                <a:gd name="T76" fmla="*/ 1971 w 5213"/>
                <a:gd name="T77" fmla="*/ 2630 h 4618"/>
                <a:gd name="T78" fmla="*/ 644 w 5213"/>
                <a:gd name="T79" fmla="*/ 3963 h 4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13" h="4618">
                  <a:moveTo>
                    <a:pt x="648" y="4608"/>
                  </a:moveTo>
                  <a:cubicBezTo>
                    <a:pt x="643" y="4603"/>
                    <a:pt x="639" y="4566"/>
                    <a:pt x="639" y="4525"/>
                  </a:cubicBezTo>
                  <a:lnTo>
                    <a:pt x="639" y="4450"/>
                  </a:lnTo>
                  <a:lnTo>
                    <a:pt x="887" y="4193"/>
                  </a:lnTo>
                  <a:cubicBezTo>
                    <a:pt x="1024" y="4052"/>
                    <a:pt x="1141" y="3937"/>
                    <a:pt x="1147" y="3937"/>
                  </a:cubicBezTo>
                  <a:cubicBezTo>
                    <a:pt x="1154" y="3937"/>
                    <a:pt x="1159" y="4083"/>
                    <a:pt x="1159" y="4277"/>
                  </a:cubicBezTo>
                  <a:lnTo>
                    <a:pt x="1159" y="4617"/>
                  </a:lnTo>
                  <a:lnTo>
                    <a:pt x="908" y="4617"/>
                  </a:lnTo>
                  <a:cubicBezTo>
                    <a:pt x="770" y="4617"/>
                    <a:pt x="653" y="4613"/>
                    <a:pt x="648" y="4608"/>
                  </a:cubicBezTo>
                  <a:close/>
                  <a:moveTo>
                    <a:pt x="1395" y="4609"/>
                  </a:moveTo>
                  <a:cubicBezTo>
                    <a:pt x="1390" y="4603"/>
                    <a:pt x="1386" y="4395"/>
                    <a:pt x="1386" y="4145"/>
                  </a:cubicBezTo>
                  <a:lnTo>
                    <a:pt x="1386" y="3690"/>
                  </a:lnTo>
                  <a:lnTo>
                    <a:pt x="1619" y="3457"/>
                  </a:lnTo>
                  <a:lnTo>
                    <a:pt x="1853" y="3224"/>
                  </a:lnTo>
                  <a:lnTo>
                    <a:pt x="1849" y="3917"/>
                  </a:lnTo>
                  <a:lnTo>
                    <a:pt x="1846" y="4610"/>
                  </a:lnTo>
                  <a:lnTo>
                    <a:pt x="1625" y="4614"/>
                  </a:lnTo>
                  <a:cubicBezTo>
                    <a:pt x="1504" y="4616"/>
                    <a:pt x="1400" y="4614"/>
                    <a:pt x="1395" y="4609"/>
                  </a:cubicBezTo>
                  <a:close/>
                  <a:moveTo>
                    <a:pt x="2079" y="3916"/>
                  </a:moveTo>
                  <a:cubicBezTo>
                    <a:pt x="2079" y="3513"/>
                    <a:pt x="2084" y="3217"/>
                    <a:pt x="2091" y="3219"/>
                  </a:cubicBezTo>
                  <a:cubicBezTo>
                    <a:pt x="2098" y="3222"/>
                    <a:pt x="2200" y="3324"/>
                    <a:pt x="2318" y="3446"/>
                  </a:cubicBezTo>
                  <a:lnTo>
                    <a:pt x="2533" y="3668"/>
                  </a:lnTo>
                  <a:lnTo>
                    <a:pt x="2533" y="4142"/>
                  </a:lnTo>
                  <a:lnTo>
                    <a:pt x="2533" y="4617"/>
                  </a:lnTo>
                  <a:lnTo>
                    <a:pt x="2306" y="4617"/>
                  </a:lnTo>
                  <a:lnTo>
                    <a:pt x="2079" y="4617"/>
                  </a:lnTo>
                  <a:lnTo>
                    <a:pt x="2079" y="3916"/>
                  </a:lnTo>
                  <a:close/>
                  <a:moveTo>
                    <a:pt x="2768" y="4608"/>
                  </a:moveTo>
                  <a:cubicBezTo>
                    <a:pt x="2763" y="4603"/>
                    <a:pt x="2759" y="4377"/>
                    <a:pt x="2759" y="4106"/>
                  </a:cubicBezTo>
                  <a:lnTo>
                    <a:pt x="2759" y="3612"/>
                  </a:lnTo>
                  <a:lnTo>
                    <a:pt x="2993" y="3378"/>
                  </a:lnTo>
                  <a:lnTo>
                    <a:pt x="3226" y="3144"/>
                  </a:lnTo>
                  <a:lnTo>
                    <a:pt x="3226" y="3880"/>
                  </a:lnTo>
                  <a:lnTo>
                    <a:pt x="3226" y="4617"/>
                  </a:lnTo>
                  <a:lnTo>
                    <a:pt x="3002" y="4617"/>
                  </a:lnTo>
                  <a:cubicBezTo>
                    <a:pt x="2878" y="4617"/>
                    <a:pt x="2773" y="4613"/>
                    <a:pt x="2768" y="4608"/>
                  </a:cubicBezTo>
                  <a:close/>
                  <a:moveTo>
                    <a:pt x="3453" y="3769"/>
                  </a:moveTo>
                  <a:lnTo>
                    <a:pt x="3453" y="2921"/>
                  </a:lnTo>
                  <a:lnTo>
                    <a:pt x="3675" y="2689"/>
                  </a:lnTo>
                  <a:cubicBezTo>
                    <a:pt x="3797" y="2561"/>
                    <a:pt x="3902" y="2461"/>
                    <a:pt x="3909" y="2468"/>
                  </a:cubicBezTo>
                  <a:cubicBezTo>
                    <a:pt x="3915" y="2474"/>
                    <a:pt x="3918" y="2958"/>
                    <a:pt x="3916" y="3544"/>
                  </a:cubicBezTo>
                  <a:lnTo>
                    <a:pt x="3913" y="4610"/>
                  </a:lnTo>
                  <a:lnTo>
                    <a:pt x="3683" y="4614"/>
                  </a:lnTo>
                  <a:lnTo>
                    <a:pt x="3453" y="4618"/>
                  </a:lnTo>
                  <a:lnTo>
                    <a:pt x="3453" y="3769"/>
                  </a:lnTo>
                  <a:close/>
                  <a:moveTo>
                    <a:pt x="4146" y="4607"/>
                  </a:moveTo>
                  <a:cubicBezTo>
                    <a:pt x="4146" y="4602"/>
                    <a:pt x="4146" y="4060"/>
                    <a:pt x="4146" y="3404"/>
                  </a:cubicBezTo>
                  <a:lnTo>
                    <a:pt x="4146" y="2210"/>
                  </a:lnTo>
                  <a:lnTo>
                    <a:pt x="4359" y="1997"/>
                  </a:lnTo>
                  <a:lnTo>
                    <a:pt x="4573" y="1784"/>
                  </a:lnTo>
                  <a:lnTo>
                    <a:pt x="4573" y="3200"/>
                  </a:lnTo>
                  <a:lnTo>
                    <a:pt x="4573" y="4617"/>
                  </a:lnTo>
                  <a:lnTo>
                    <a:pt x="4359" y="4617"/>
                  </a:lnTo>
                  <a:cubicBezTo>
                    <a:pt x="4242" y="4617"/>
                    <a:pt x="4146" y="4613"/>
                    <a:pt x="4146" y="4607"/>
                  </a:cubicBezTo>
                  <a:close/>
                  <a:moveTo>
                    <a:pt x="322" y="3640"/>
                  </a:moveTo>
                  <a:lnTo>
                    <a:pt x="0" y="3317"/>
                  </a:lnTo>
                  <a:lnTo>
                    <a:pt x="264" y="3051"/>
                  </a:lnTo>
                  <a:cubicBezTo>
                    <a:pt x="409" y="2904"/>
                    <a:pt x="853" y="2454"/>
                    <a:pt x="1251" y="2052"/>
                  </a:cubicBezTo>
                  <a:lnTo>
                    <a:pt x="1975" y="1319"/>
                  </a:lnTo>
                  <a:lnTo>
                    <a:pt x="2291" y="1635"/>
                  </a:lnTo>
                  <a:cubicBezTo>
                    <a:pt x="2464" y="1808"/>
                    <a:pt x="2611" y="1954"/>
                    <a:pt x="2616" y="1959"/>
                  </a:cubicBezTo>
                  <a:cubicBezTo>
                    <a:pt x="2629" y="1971"/>
                    <a:pt x="2638" y="1963"/>
                    <a:pt x="3346" y="1243"/>
                  </a:cubicBezTo>
                  <a:lnTo>
                    <a:pt x="3930" y="649"/>
                  </a:lnTo>
                  <a:lnTo>
                    <a:pt x="3620" y="330"/>
                  </a:lnTo>
                  <a:cubicBezTo>
                    <a:pt x="3449" y="154"/>
                    <a:pt x="3311" y="7"/>
                    <a:pt x="3313" y="4"/>
                  </a:cubicBezTo>
                  <a:cubicBezTo>
                    <a:pt x="3315" y="0"/>
                    <a:pt x="3713" y="0"/>
                    <a:pt x="4197" y="4"/>
                  </a:cubicBezTo>
                  <a:cubicBezTo>
                    <a:pt x="5064" y="10"/>
                    <a:pt x="5078" y="11"/>
                    <a:pt x="5115" y="38"/>
                  </a:cubicBezTo>
                  <a:cubicBezTo>
                    <a:pt x="5136" y="54"/>
                    <a:pt x="5166" y="86"/>
                    <a:pt x="5183" y="110"/>
                  </a:cubicBezTo>
                  <a:lnTo>
                    <a:pt x="5213" y="154"/>
                  </a:lnTo>
                  <a:lnTo>
                    <a:pt x="5213" y="1045"/>
                  </a:lnTo>
                  <a:lnTo>
                    <a:pt x="5213" y="1935"/>
                  </a:lnTo>
                  <a:lnTo>
                    <a:pt x="4904" y="1623"/>
                  </a:lnTo>
                  <a:cubicBezTo>
                    <a:pt x="4734" y="1451"/>
                    <a:pt x="4588" y="1310"/>
                    <a:pt x="4580" y="1310"/>
                  </a:cubicBezTo>
                  <a:cubicBezTo>
                    <a:pt x="4572" y="1310"/>
                    <a:pt x="4457" y="1420"/>
                    <a:pt x="4326" y="1554"/>
                  </a:cubicBezTo>
                  <a:cubicBezTo>
                    <a:pt x="4194" y="1688"/>
                    <a:pt x="3756" y="2129"/>
                    <a:pt x="3353" y="2535"/>
                  </a:cubicBezTo>
                  <a:lnTo>
                    <a:pt x="2621" y="3272"/>
                  </a:lnTo>
                  <a:lnTo>
                    <a:pt x="2301" y="2951"/>
                  </a:lnTo>
                  <a:cubicBezTo>
                    <a:pt x="2125" y="2775"/>
                    <a:pt x="1976" y="2630"/>
                    <a:pt x="1971" y="2630"/>
                  </a:cubicBezTo>
                  <a:cubicBezTo>
                    <a:pt x="1966" y="2630"/>
                    <a:pt x="1665" y="2930"/>
                    <a:pt x="1303" y="3297"/>
                  </a:cubicBezTo>
                  <a:lnTo>
                    <a:pt x="644" y="3963"/>
                  </a:lnTo>
                  <a:lnTo>
                    <a:pt x="322" y="364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75" tIns="34287" rIns="68575" bIns="342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8" name="Oval 16">
              <a:extLst>
                <a:ext uri="{FF2B5EF4-FFF2-40B4-BE49-F238E27FC236}">
                  <a16:creationId xmlns:a16="http://schemas.microsoft.com/office/drawing/2014/main" id="{3892E0D2-8F18-4110-B60D-8C4A79C80FB7}"/>
                </a:ext>
              </a:extLst>
            </p:cNvPr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2849920" y="3323559"/>
              <a:ext cx="724325" cy="72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wrap="none" anchor="ctr">
              <a:noAutofit/>
            </a:bodyPr>
            <a:lstStyle/>
            <a:p>
              <a:pPr algn="l"/>
              <a:endParaRPr lang="en-US" dirty="0">
                <a:solidFill>
                  <a:srgbClr val="E37222"/>
                </a:solidFill>
                <a:latin typeface="+mn-lt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160785" y="3491251"/>
              <a:ext cx="92119" cy="408421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buClr>
                  <a:schemeClr val="accent1"/>
                </a:buClr>
              </a:pPr>
              <a:endParaRPr lang="en-US" sz="120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3001644" y="3651956"/>
              <a:ext cx="410400" cy="81795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buClr>
                  <a:schemeClr val="accent1"/>
                </a:buClr>
              </a:pPr>
              <a:endParaRPr lang="en-US" sz="120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47581" y="3066079"/>
              <a:ext cx="1337491" cy="28931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en-US" sz="1600" b="1" spc="30" dirty="0" smtClean="0">
                  <a:solidFill>
                    <a:schemeClr val="tx1"/>
                  </a:solidFill>
                </a:rPr>
                <a:t>DRIVERS</a:t>
              </a:r>
            </a:p>
          </p:txBody>
        </p:sp>
      </p:grpSp>
      <p:sp>
        <p:nvSpPr>
          <p:cNvPr id="154" name="Rectangle 153"/>
          <p:cNvSpPr/>
          <p:nvPr/>
        </p:nvSpPr>
        <p:spPr>
          <a:xfrm>
            <a:off x="10299744" y="2541544"/>
            <a:ext cx="1813159" cy="29740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US" sz="1600" b="1" spc="30" dirty="0" smtClean="0">
                <a:solidFill>
                  <a:schemeClr val="tx1"/>
                </a:solidFill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2536105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53857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97" name="think-cell Slide" r:id="rId6" imgW="415" imgH="416" progId="TCLayout.ActiveDocument.1">
                  <p:embed/>
                </p:oleObj>
              </mc:Choice>
              <mc:Fallback>
                <p:oleObj name="think-cell Slide" r:id="rId6" imgW="415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en-US" sz="170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l="8948" t="648" r="9395" b="20955"/>
          <a:stretch/>
        </p:blipFill>
        <p:spPr>
          <a:xfrm>
            <a:off x="725970" y="1357382"/>
            <a:ext cx="3221695" cy="31015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5970" y="4653136"/>
            <a:ext cx="320013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400" b="1" dirty="0" smtClean="0">
                <a:ea typeface="Calibri" panose="020F0502020204030204" pitchFamily="34" charset="0"/>
              </a:rPr>
              <a:t>Prof. Dr. Kai Hoberg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ea typeface="Calibri" panose="020F0502020204030204" pitchFamily="34" charset="0"/>
              </a:rPr>
              <a:t>Full Professor of Supply Chain and Operations Strategy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ea typeface="Calibri" panose="020F0502020204030204" pitchFamily="34" charset="0"/>
              </a:rPr>
              <a:t>Head of Logistics Department</a:t>
            </a:r>
          </a:p>
          <a:p>
            <a:pPr>
              <a:spcAft>
                <a:spcPts val="0"/>
              </a:spcAft>
            </a:pPr>
            <a:r>
              <a:rPr lang="en-US" sz="1200" dirty="0" err="1" smtClean="0"/>
              <a:t>Kühne</a:t>
            </a:r>
            <a:r>
              <a:rPr lang="en-US" sz="1200" dirty="0" smtClean="0"/>
              <a:t> Logistics University</a:t>
            </a:r>
            <a:endParaRPr lang="en-US" sz="1200" dirty="0" smtClean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dirty="0" smtClean="0"/>
              <a:t>Kai.Hoberg@the-klu.org </a:t>
            </a:r>
            <a:endParaRPr lang="en-US" sz="1200" dirty="0">
              <a:effectLst/>
              <a:ea typeface="Calibri" panose="020F050202020403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664882" y="1357381"/>
            <a:ext cx="3200425" cy="4530459"/>
            <a:chOff x="3926107" y="1352203"/>
            <a:chExt cx="3200425" cy="453045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25010" y="1352203"/>
              <a:ext cx="3101522" cy="310152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926107" y="4651556"/>
              <a:ext cx="3200137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400" b="1" dirty="0" smtClean="0">
                  <a:ea typeface="Calibri" panose="020F0502020204030204" pitchFamily="34" charset="0"/>
                </a:rPr>
                <a:t>Jasmina Müller</a:t>
              </a:r>
            </a:p>
            <a:p>
              <a:pPr>
                <a:spcAft>
                  <a:spcPts val="0"/>
                </a:spcAft>
              </a:pPr>
              <a:r>
                <a:rPr lang="en-US" sz="1200" dirty="0" smtClean="0">
                  <a:ea typeface="Calibri" panose="020F0502020204030204" pitchFamily="34" charset="0"/>
                </a:rPr>
                <a:t>PhD Candidate Operations and Supply Chain Management</a:t>
              </a:r>
            </a:p>
            <a:p>
              <a:pPr>
                <a:spcAft>
                  <a:spcPts val="0"/>
                </a:spcAft>
              </a:pPr>
              <a:r>
                <a:rPr lang="en-US" sz="1200" dirty="0" err="1" smtClean="0"/>
                <a:t>Kühne</a:t>
              </a:r>
              <a:r>
                <a:rPr lang="en-US" sz="1200" dirty="0" smtClean="0"/>
                <a:t> Logistics University</a:t>
              </a:r>
            </a:p>
            <a:p>
              <a:pPr>
                <a:spcAft>
                  <a:spcPts val="0"/>
                </a:spcAft>
              </a:pPr>
              <a:endParaRPr lang="en-US" sz="1200" dirty="0" smtClean="0">
                <a:ea typeface="Calibri" panose="020F0502020204030204" pitchFamily="34" charset="0"/>
              </a:endParaRPr>
            </a:p>
            <a:p>
              <a:pPr>
                <a:spcAft>
                  <a:spcPts val="0"/>
                </a:spcAft>
              </a:pPr>
              <a:r>
                <a:rPr lang="en-US" sz="1200" dirty="0" smtClean="0"/>
                <a:t>Jasmina.Mueller@the-klu.org </a:t>
              </a:r>
              <a:endParaRPr lang="en-US" sz="1200" dirty="0">
                <a:effectLst/>
                <a:ea typeface="Calibri" panose="020F050202020403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195426" y="1357381"/>
            <a:ext cx="3273904" cy="5163178"/>
            <a:chOff x="7126244" y="1364235"/>
            <a:chExt cx="3273904" cy="516317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/>
            <a:srcRect l="43706" t="26" r="18" b="-26"/>
            <a:stretch/>
          </p:blipFill>
          <p:spPr>
            <a:xfrm>
              <a:off x="7298626" y="1364235"/>
              <a:ext cx="3101522" cy="3101522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126244" y="4649976"/>
              <a:ext cx="3200137" cy="1877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400" b="1" dirty="0" smtClean="0"/>
                <a:t>Prof. Dr. Jan Fransoo </a:t>
              </a:r>
            </a:p>
            <a:p>
              <a:pPr>
                <a:spcAft>
                  <a:spcPts val="0"/>
                </a:spcAft>
              </a:pPr>
              <a:r>
                <a:rPr lang="en-US" sz="1200" dirty="0" smtClean="0"/>
                <a:t>Professor of Operations Management </a:t>
              </a:r>
            </a:p>
            <a:p>
              <a:pPr>
                <a:spcAft>
                  <a:spcPts val="0"/>
                </a:spcAft>
              </a:pPr>
              <a:r>
                <a:rPr lang="en-US" sz="1200" dirty="0" smtClean="0"/>
                <a:t>and Logistics </a:t>
              </a:r>
            </a:p>
            <a:p>
              <a:pPr>
                <a:spcAft>
                  <a:spcPts val="0"/>
                </a:spcAft>
              </a:pPr>
              <a:r>
                <a:rPr lang="en-US" sz="1200" dirty="0" smtClean="0"/>
                <a:t>Dean of Research </a:t>
              </a:r>
            </a:p>
            <a:p>
              <a:pPr>
                <a:spcAft>
                  <a:spcPts val="0"/>
                </a:spcAft>
              </a:pPr>
              <a:r>
                <a:rPr lang="en-US" sz="1200" dirty="0" err="1" smtClean="0"/>
                <a:t>Kühne</a:t>
              </a:r>
              <a:r>
                <a:rPr lang="en-US" sz="1200" dirty="0" smtClean="0"/>
                <a:t> Logistics University</a:t>
              </a:r>
            </a:p>
            <a:p>
              <a:pPr>
                <a:spcAft>
                  <a:spcPts val="0"/>
                </a:spcAft>
              </a:pPr>
              <a:endParaRPr lang="en-US" sz="1200" dirty="0" smtClean="0"/>
            </a:p>
            <a:p>
              <a:pPr>
                <a:spcAft>
                  <a:spcPts val="0"/>
                </a:spcAft>
              </a:pPr>
              <a:r>
                <a:rPr lang="en-US" sz="1200" dirty="0" smtClean="0"/>
                <a:t>Jan.Fransoo@the-klu.org</a:t>
              </a:r>
            </a:p>
            <a:p>
              <a:pPr>
                <a:spcAft>
                  <a:spcPts val="0"/>
                </a:spcAft>
              </a:pPr>
              <a:endParaRPr lang="en-US" sz="1600" dirty="0" smtClean="0"/>
            </a:p>
            <a:p>
              <a:pPr>
                <a:spcAft>
                  <a:spcPts val="0"/>
                </a:spcAft>
              </a:pPr>
              <a:endParaRPr lang="en-US" sz="1400" dirty="0">
                <a:effectLst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447022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7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2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yGhgrxJEGVZ5PqA0GNW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yGhgrxJEGVZ5PqA0GNW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yGhgrxJEGVZ5PqA0GNW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.dsEGqsPZWeVFNJsE8B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7.9288"/>
  <p:tag name="ORIGTOP" val="429.2916"/>
  <p:tag name="ORIGHEIGHT" val="37.38126"/>
  <p:tag name="ORIGWIDTH" val="50.3875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3YAiSrKUyB0v6y4rxt0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q5HxLHdkSMubnZiGWLq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q5HxLHdkSMubnZiGWLq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SUdhGCQ02yZyIdjMKPI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MfYrVxZFwyRJFKBxxPih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JgfJi3jczHabg.Dqgohu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reDvoSY5m5mFR8EFjU5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Vx1BvNhMxvOqklm0YmDp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CEIb.PeklXOxncQ2_uP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kWiZyqxYd_Kn6iKzto6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YxQgVNkLmkGZMZ5PQhn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CEIb.PeklXOxncQ2_uP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.dsEGqsPZWeVFNJsE8B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N04gsCkR2y8TVarDfOIw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ipuMUJRjaiEajyMHB0D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N0YWxLT02t4cYP.shqW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VWGdYdMSaOHttABTV_dS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CEIb.PeklXOxncQ2_u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kWiZyqxYd_Kn6iKzto6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kWiZyqxYd_Kn6iKzto6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YxQgVNkLmkGZMZ5PQhn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.dsEGqsPZWeVFNJsE8B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CEIb.PeklXOxncQ2_uP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kWiZyqxYd_Kn6iKzto6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YxQgVNkLmkGZMZ5PQhn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.dsEGqsPZWeVFNJsE8B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CEIb.PeklXOxncQ2_uP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kWiZyqxYd_Kn6iKzto6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IH3PS0iEOAqP51kzmL4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YxQgVNkLmkGZMZ5PQhn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.dsEGqsPZWeVFNJsE8B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496.5"/>
  <p:tag name="LLEFT" val=" 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YFaO3ZRQbaJWeg03V98x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eS2LTT6OAVR1sKMW6jg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mA8D2cyY0X_eU_NNhic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YxQgVNkLmkGZMZ5PQhn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uzwNHjzOK0FgsPo.HtS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zpI.4pIJ50PtIOudBHf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PeejD24It39hRMNYf_4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h7ydsKDtlNDKkB48zijR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rf9Y_alEOA_mDcx2qJE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oCG_jux0m4M1WA3mE3Cg"/>
</p:tagLst>
</file>

<file path=ppt/theme/theme1.xml><?xml version="1.0" encoding="utf-8"?>
<a:theme xmlns:a="http://schemas.openxmlformats.org/drawingml/2006/main" name="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2.xml><?xml version="1.0" encoding="utf-8"?>
<a:theme xmlns:a="http://schemas.openxmlformats.org/drawingml/2006/main" name="1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3.xml><?xml version="1.0" encoding="utf-8"?>
<a:theme xmlns:a="http://schemas.openxmlformats.org/drawingml/2006/main" name="2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4.xml><?xml version="1.0" encoding="utf-8"?>
<a:theme xmlns:a="http://schemas.openxmlformats.org/drawingml/2006/main" name="3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5.xml><?xml version="1.0" encoding="utf-8"?>
<a:theme xmlns:a="http://schemas.openxmlformats.org/drawingml/2006/main" name="4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6.xml><?xml version="1.0" encoding="utf-8"?>
<a:theme xmlns:a="http://schemas.openxmlformats.org/drawingml/2006/main" name="5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7.xml><?xml version="1.0" encoding="utf-8"?>
<a:theme xmlns:a="http://schemas.openxmlformats.org/drawingml/2006/main" name="6_KLU">
  <a:themeElements>
    <a:clrScheme name="KLU Standard">
      <a:dk1>
        <a:srgbClr val="161616"/>
      </a:dk1>
      <a:lt1>
        <a:sysClr val="window" lastClr="FFFFFF"/>
      </a:lt1>
      <a:dk2>
        <a:srgbClr val="161616"/>
      </a:dk2>
      <a:lt2>
        <a:srgbClr val="FFFFFF"/>
      </a:lt2>
      <a:accent1>
        <a:srgbClr val="A63219"/>
      </a:accent1>
      <a:accent2>
        <a:srgbClr val="FFFFFF"/>
      </a:accent2>
      <a:accent3>
        <a:srgbClr val="E57158"/>
      </a:accent3>
      <a:accent4>
        <a:srgbClr val="A5A5A5"/>
      </a:accent4>
      <a:accent5>
        <a:srgbClr val="7F7F7F"/>
      </a:accent5>
      <a:accent6>
        <a:srgbClr val="A63219"/>
      </a:accent6>
      <a:hlink>
        <a:srgbClr val="161616"/>
      </a:hlink>
      <a:folHlink>
        <a:srgbClr val="7C2512"/>
      </a:folHlink>
    </a:clrScheme>
    <a:fontScheme name="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lnSpc>
            <a:spcPct val="110000"/>
          </a:lnSpc>
          <a:buClr>
            <a:schemeClr val="accent1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LU SCM template" id="{B773401C-8E8D-4A90-A4DD-6A71BE1AC8DA}" vid="{7D719A7B-72D0-4AAD-B779-4E28590DDB1E}"/>
    </a:ext>
  </a:extLst>
</a:theme>
</file>

<file path=ppt/theme/theme8.xml><?xml version="1.0" encoding="utf-8"?>
<a:theme xmlns:a="http://schemas.openxmlformats.org/drawingml/2006/main" name="Larissa-Design">
  <a:themeElements>
    <a:clrScheme name="KLU">
      <a:dk1>
        <a:srgbClr val="828282"/>
      </a:dk1>
      <a:lt1>
        <a:sysClr val="window" lastClr="FFFFFF"/>
      </a:lt1>
      <a:dk2>
        <a:srgbClr val="828282"/>
      </a:dk2>
      <a:lt2>
        <a:srgbClr val="FFFFFF"/>
      </a:lt2>
      <a:accent1>
        <a:srgbClr val="A63219"/>
      </a:accent1>
      <a:accent2>
        <a:srgbClr val="828282"/>
      </a:accent2>
      <a:accent3>
        <a:srgbClr val="AAAAAA"/>
      </a:accent3>
      <a:accent4>
        <a:srgbClr val="C8C8C8"/>
      </a:accent4>
      <a:accent5>
        <a:srgbClr val="DCDCDC"/>
      </a:accent5>
      <a:accent6>
        <a:srgbClr val="A63219"/>
      </a:accent6>
      <a:hlink>
        <a:srgbClr val="828282"/>
      </a:hlink>
      <a:folHlink>
        <a:srgbClr val="828282"/>
      </a:folHlink>
    </a:clrScheme>
    <a:fontScheme name="KLU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KLU">
      <a:dk1>
        <a:srgbClr val="828282"/>
      </a:dk1>
      <a:lt1>
        <a:sysClr val="window" lastClr="FFFFFF"/>
      </a:lt1>
      <a:dk2>
        <a:srgbClr val="828282"/>
      </a:dk2>
      <a:lt2>
        <a:srgbClr val="FFFFFF"/>
      </a:lt2>
      <a:accent1>
        <a:srgbClr val="A63219"/>
      </a:accent1>
      <a:accent2>
        <a:srgbClr val="828282"/>
      </a:accent2>
      <a:accent3>
        <a:srgbClr val="AAAAAA"/>
      </a:accent3>
      <a:accent4>
        <a:srgbClr val="C8C8C8"/>
      </a:accent4>
      <a:accent5>
        <a:srgbClr val="DCDCDC"/>
      </a:accent5>
      <a:accent6>
        <a:srgbClr val="A63219"/>
      </a:accent6>
      <a:hlink>
        <a:srgbClr val="828282"/>
      </a:hlink>
      <a:folHlink>
        <a:srgbClr val="828282"/>
      </a:folHlink>
    </a:clrScheme>
    <a:fontScheme name="KLU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KLU SCM template</Template>
  <TotalTime>0</TotalTime>
  <Words>454</Words>
  <Application>Microsoft Office PowerPoint</Application>
  <PresentationFormat>Widescreen</PresentationFormat>
  <Paragraphs>135</Paragraphs>
  <Slides>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5" baseType="lpstr">
      <vt:lpstr>Arial</vt:lpstr>
      <vt:lpstr>Baskerville Old Face</vt:lpstr>
      <vt:lpstr>Calibri</vt:lpstr>
      <vt:lpstr>Courier New</vt:lpstr>
      <vt:lpstr>Fago</vt:lpstr>
      <vt:lpstr>Lucida Sans</vt:lpstr>
      <vt:lpstr>Segoe UI</vt:lpstr>
      <vt:lpstr>Symbol</vt:lpstr>
      <vt:lpstr>Wingdings</vt:lpstr>
      <vt:lpstr>KLU</vt:lpstr>
      <vt:lpstr>1_KLU</vt:lpstr>
      <vt:lpstr>2_KLU</vt:lpstr>
      <vt:lpstr>3_KLU</vt:lpstr>
      <vt:lpstr>4_KLU</vt:lpstr>
      <vt:lpstr>5_KLU</vt:lpstr>
      <vt:lpstr>6_KLU</vt:lpstr>
      <vt:lpstr>think-cell Slide</vt:lpstr>
      <vt:lpstr>Ad HOC SUPPLY CHAINS  in response to the covid-19 crisis</vt:lpstr>
      <vt:lpstr>CRITIcAL MEDICAL SUPPLY IN THE COVID-19 crisis</vt:lpstr>
      <vt:lpstr>FOR MANY PRODUCTS WE SAW A HUGE INCREASE IN DEMAND WHILE  SUPPLY WAS VERY LIMITED</vt:lpstr>
      <vt:lpstr>Key Characteristics of ad hoc supply chains</vt:lpstr>
      <vt:lpstr>AS A RESULT OF OWN CAPABILITIES AND ACCESS TO PARTNERS  MANY COMPANIES ESTABLISHED INTERESTING SUPPLY CHAIN OPERATING MODELS </vt:lpstr>
      <vt:lpstr>SOME QUOTES FROM 39 INTERVIEWS: SPEED IS KEY </vt:lpstr>
      <vt:lpstr>AD-HOC SUPPLY CHAINS HAVE BEEN DRIVEN BY STRONG COMMITMENTS AND WERE ENABLED BY SPEED</vt:lpstr>
      <vt:lpstr>Contact information </vt:lpstr>
    </vt:vector>
  </TitlesOfParts>
  <Company>Kuehne Logistics University GmbH - KLU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Analyze zur  Erhöhung der  Paket-ZUstellquote</dc:title>
  <dc:subject>Thema</dc:subject>
  <dc:creator>Hoberg, Kai</dc:creator>
  <dc:description>Template: 2010-03-02</dc:description>
  <cp:lastModifiedBy>Mueller, Jasmina</cp:lastModifiedBy>
  <cp:revision>664</cp:revision>
  <cp:lastPrinted>2020-06-29T10:54:03Z</cp:lastPrinted>
  <dcterms:created xsi:type="dcterms:W3CDTF">2018-05-06T21:32:57Z</dcterms:created>
  <dcterms:modified xsi:type="dcterms:W3CDTF">2020-09-21T12:29:22Z</dcterms:modified>
</cp:coreProperties>
</file>